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4"/>
  </p:notesMasterIdLst>
  <p:handoutMasterIdLst>
    <p:handoutMasterId r:id="rId125"/>
  </p:handoutMasterIdLst>
  <p:sldIdLst>
    <p:sldId id="529" r:id="rId2"/>
    <p:sldId id="985" r:id="rId3"/>
    <p:sldId id="830" r:id="rId4"/>
    <p:sldId id="844" r:id="rId5"/>
    <p:sldId id="934" r:id="rId6"/>
    <p:sldId id="972" r:id="rId7"/>
    <p:sldId id="973" r:id="rId8"/>
    <p:sldId id="991" r:id="rId9"/>
    <p:sldId id="992" r:id="rId10"/>
    <p:sldId id="993" r:id="rId11"/>
    <p:sldId id="994" r:id="rId12"/>
    <p:sldId id="995" r:id="rId13"/>
    <p:sldId id="1003" r:id="rId14"/>
    <p:sldId id="998" r:id="rId15"/>
    <p:sldId id="996" r:id="rId16"/>
    <p:sldId id="655" r:id="rId17"/>
    <p:sldId id="997" r:id="rId18"/>
    <p:sldId id="686" r:id="rId19"/>
    <p:sldId id="687" r:id="rId20"/>
    <p:sldId id="806" r:id="rId21"/>
    <p:sldId id="848" r:id="rId22"/>
    <p:sldId id="974" r:id="rId23"/>
    <p:sldId id="807" r:id="rId24"/>
    <p:sldId id="1004" r:id="rId25"/>
    <p:sldId id="333" r:id="rId26"/>
    <p:sldId id="334" r:id="rId27"/>
    <p:sldId id="812" r:id="rId28"/>
    <p:sldId id="752" r:id="rId29"/>
    <p:sldId id="690" r:id="rId30"/>
    <p:sldId id="505" r:id="rId31"/>
    <p:sldId id="344" r:id="rId32"/>
    <p:sldId id="506" r:id="rId33"/>
    <p:sldId id="813" r:id="rId34"/>
    <p:sldId id="814" r:id="rId35"/>
    <p:sldId id="815" r:id="rId36"/>
    <p:sldId id="816" r:id="rId37"/>
    <p:sldId id="753" r:id="rId38"/>
    <p:sldId id="754" r:id="rId39"/>
    <p:sldId id="755" r:id="rId40"/>
    <p:sldId id="347" r:id="rId41"/>
    <p:sldId id="756" r:id="rId42"/>
    <p:sldId id="999" r:id="rId43"/>
    <p:sldId id="1000" r:id="rId44"/>
    <p:sldId id="1001" r:id="rId45"/>
    <p:sldId id="1002" r:id="rId46"/>
    <p:sldId id="496" r:id="rId47"/>
    <p:sldId id="905" r:id="rId48"/>
    <p:sldId id="695" r:id="rId49"/>
    <p:sldId id="724" r:id="rId50"/>
    <p:sldId id="725" r:id="rId51"/>
    <p:sldId id="726" r:id="rId52"/>
    <p:sldId id="727" r:id="rId53"/>
    <p:sldId id="431" r:id="rId54"/>
    <p:sldId id="757" r:id="rId55"/>
    <p:sldId id="537" r:id="rId56"/>
    <p:sldId id="849" r:id="rId57"/>
    <p:sldId id="850" r:id="rId58"/>
    <p:sldId id="851" r:id="rId59"/>
    <p:sldId id="852" r:id="rId60"/>
    <p:sldId id="853" r:id="rId61"/>
    <p:sldId id="855" r:id="rId62"/>
    <p:sldId id="861" r:id="rId63"/>
    <p:sldId id="837" r:id="rId64"/>
    <p:sldId id="836" r:id="rId65"/>
    <p:sldId id="784" r:id="rId66"/>
    <p:sldId id="954" r:id="rId67"/>
    <p:sldId id="937" r:id="rId68"/>
    <p:sldId id="983" r:id="rId69"/>
    <p:sldId id="984" r:id="rId70"/>
    <p:sldId id="938" r:id="rId71"/>
    <p:sldId id="976" r:id="rId72"/>
    <p:sldId id="977" r:id="rId73"/>
    <p:sldId id="978" r:id="rId74"/>
    <p:sldId id="979" r:id="rId75"/>
    <p:sldId id="980" r:id="rId76"/>
    <p:sldId id="981" r:id="rId77"/>
    <p:sldId id="982" r:id="rId78"/>
    <p:sldId id="946" r:id="rId79"/>
    <p:sldId id="947" r:id="rId80"/>
    <p:sldId id="948" r:id="rId81"/>
    <p:sldId id="786" r:id="rId82"/>
    <p:sldId id="888" r:id="rId83"/>
    <p:sldId id="789" r:id="rId84"/>
    <p:sldId id="790" r:id="rId85"/>
    <p:sldId id="897" r:id="rId86"/>
    <p:sldId id="898" r:id="rId87"/>
    <p:sldId id="791" r:id="rId88"/>
    <p:sldId id="792" r:id="rId89"/>
    <p:sldId id="794" r:id="rId90"/>
    <p:sldId id="796" r:id="rId91"/>
    <p:sldId id="797" r:id="rId92"/>
    <p:sldId id="901" r:id="rId93"/>
    <p:sldId id="798" r:id="rId94"/>
    <p:sldId id="799" r:id="rId95"/>
    <p:sldId id="800" r:id="rId96"/>
    <p:sldId id="959" r:id="rId97"/>
    <p:sldId id="962" r:id="rId98"/>
    <p:sldId id="963" r:id="rId99"/>
    <p:sldId id="964" r:id="rId100"/>
    <p:sldId id="990" r:id="rId101"/>
    <p:sldId id="927" r:id="rId102"/>
    <p:sldId id="928" r:id="rId103"/>
    <p:sldId id="929" r:id="rId104"/>
    <p:sldId id="910" r:id="rId105"/>
    <p:sldId id="920" r:id="rId106"/>
    <p:sldId id="921" r:id="rId107"/>
    <p:sldId id="820" r:id="rId108"/>
    <p:sldId id="975" r:id="rId109"/>
    <p:sldId id="821" r:id="rId110"/>
    <p:sldId id="822" r:id="rId111"/>
    <p:sldId id="823" r:id="rId112"/>
    <p:sldId id="825" r:id="rId113"/>
    <p:sldId id="827" r:id="rId114"/>
    <p:sldId id="829" r:id="rId115"/>
    <p:sldId id="783" r:id="rId116"/>
    <p:sldId id="634" r:id="rId117"/>
    <p:sldId id="781" r:id="rId118"/>
    <p:sldId id="986" r:id="rId119"/>
    <p:sldId id="1005" r:id="rId120"/>
    <p:sldId id="899" r:id="rId121"/>
    <p:sldId id="987" r:id="rId122"/>
    <p:sldId id="989" r:id="rId123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990000"/>
    <a:srgbClr val="FF33CC"/>
    <a:srgbClr val="FF99FF"/>
    <a:srgbClr val="FFFFFF"/>
    <a:srgbClr val="FF0000"/>
    <a:srgbClr val="FFCCFF"/>
    <a:srgbClr val="CCFFFF"/>
    <a:srgbClr val="99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65" d="100"/>
          <a:sy n="65" d="100"/>
        </p:scale>
        <p:origin x="52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3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8D68BC8E-ABE8-4472-8FBD-1737202A44BD}" type="presOf" srcId="{3470786B-4CF0-454C-B04A-ABA9B7104ABE}" destId="{F24AAD2B-BF64-4451-B2DA-F9A32DACBA19}" srcOrd="0" destOrd="0" presId="urn:microsoft.com/office/officeart/2005/8/layout/gear1"/>
    <dgm:cxn modelId="{8822805C-8BDD-4AA6-AA42-72A20C5667CC}" type="presOf" srcId="{A9872E36-200C-414B-A98E-56A74450DCF3}" destId="{24FA9A56-9A3C-4D32-A90F-5B49B746662F}" srcOrd="3" destOrd="0" presId="urn:microsoft.com/office/officeart/2005/8/layout/gear1"/>
    <dgm:cxn modelId="{CBFCB476-A9A9-4813-9C17-FBBECAC34D69}" type="presOf" srcId="{1C1AFDA2-63C7-4AD0-89A0-B98A32F6C7A6}" destId="{D105F10A-51D5-4D3B-B1A0-3A14020FD9B7}" srcOrd="0" destOrd="0" presId="urn:microsoft.com/office/officeart/2005/8/layout/gear1"/>
    <dgm:cxn modelId="{C71EC7F4-EDA3-4F92-9DDE-DE5411B0434B}" type="presOf" srcId="{A9872E36-200C-414B-A98E-56A74450DCF3}" destId="{767314A7-65DB-40E8-B560-D548B2553B85}" srcOrd="2" destOrd="0" presId="urn:microsoft.com/office/officeart/2005/8/layout/gear1"/>
    <dgm:cxn modelId="{6C22A5FA-BC3C-46F0-A9F4-2F2D3F4DD096}" type="presOf" srcId="{B4FB02AD-08B9-409B-B0FF-73FE9AEBAFF7}" destId="{54688A6F-0242-43D0-A1DF-708CE7AC4083}" srcOrd="2" destOrd="0" presId="urn:microsoft.com/office/officeart/2005/8/layout/gear1"/>
    <dgm:cxn modelId="{C4147307-6FF8-475C-90B0-ED5DF4229912}" type="presOf" srcId="{1C1AFDA2-63C7-4AD0-89A0-B98A32F6C7A6}" destId="{6C90B0CC-3B31-499A-B891-8189C81B71A3}" srcOrd="1" destOrd="0" presId="urn:microsoft.com/office/officeart/2005/8/layout/gear1"/>
    <dgm:cxn modelId="{1BC06C3D-2DE0-4FF9-B7D6-0FA702D2F306}" type="presOf" srcId="{B4FB02AD-08B9-409B-B0FF-73FE9AEBAFF7}" destId="{9F153B0A-7DF6-4B2E-B56B-D769C8F404E5}" srcOrd="1" destOrd="0" presId="urn:microsoft.com/office/officeart/2005/8/layout/gear1"/>
    <dgm:cxn modelId="{81CCF64D-F2C7-43EA-A836-F5D3C2F555D9}" type="presOf" srcId="{5697CCAE-7FCF-4B4E-8D15-84A209426511}" destId="{D571822E-360D-43D3-86E3-A75DAD1CD3A5}" srcOrd="0" destOrd="0" presId="urn:microsoft.com/office/officeart/2005/8/layout/gear1"/>
    <dgm:cxn modelId="{D99E6EDD-681C-4DA6-B0E5-3764E631953C}" type="presOf" srcId="{1C1AFDA2-63C7-4AD0-89A0-B98A32F6C7A6}" destId="{49DBCEC0-B24F-4704-9997-AE88600187D9}" srcOrd="2" destOrd="0" presId="urn:microsoft.com/office/officeart/2005/8/layout/gear1"/>
    <dgm:cxn modelId="{D4951858-7095-4D67-96A8-55B3F86AFFCA}" type="presOf" srcId="{87D56500-3079-486D-8BCF-126CAA0E949C}" destId="{68271545-1811-4712-A500-FC0FC419A452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AFDBC47F-3360-4F64-A72E-58A015A761B9}" type="presOf" srcId="{B4FB02AD-08B9-409B-B0FF-73FE9AEBAFF7}" destId="{EA14BC18-6F9A-4AEC-A8EC-D16895436963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8E458859-4730-4500-B684-CB694E20DECC}" type="presOf" srcId="{A9872E36-200C-414B-A98E-56A74450DCF3}" destId="{FF1FAC84-064E-49BA-9CD8-6DBD84D94F14}" srcOrd="0" destOrd="0" presId="urn:microsoft.com/office/officeart/2005/8/layout/gear1"/>
    <dgm:cxn modelId="{C309ADE2-AF56-4428-8BB9-F04B0339869C}" type="presOf" srcId="{78D2AFB2-FD43-4A34-86BA-0007DA796AEA}" destId="{77213D52-446C-4140-8541-6AFE309C443B}" srcOrd="0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16E56490-DC8C-4C03-9271-4D43CD5453F0}" type="presOf" srcId="{A9872E36-200C-414B-A98E-56A74450DCF3}" destId="{8D0BA86D-5344-4DC3-82C6-410D35DC4E59}" srcOrd="1" destOrd="0" presId="urn:microsoft.com/office/officeart/2005/8/layout/gear1"/>
    <dgm:cxn modelId="{27729AF8-7620-48B5-A8BE-BBC221B9DCE7}" type="presParOf" srcId="{77213D52-446C-4140-8541-6AFE309C443B}" destId="{EA14BC18-6F9A-4AEC-A8EC-D16895436963}" srcOrd="0" destOrd="0" presId="urn:microsoft.com/office/officeart/2005/8/layout/gear1"/>
    <dgm:cxn modelId="{EC4BB6E4-ABE2-46F8-B9A2-8F7C9BB11D92}" type="presParOf" srcId="{77213D52-446C-4140-8541-6AFE309C443B}" destId="{9F153B0A-7DF6-4B2E-B56B-D769C8F404E5}" srcOrd="1" destOrd="0" presId="urn:microsoft.com/office/officeart/2005/8/layout/gear1"/>
    <dgm:cxn modelId="{84F96D97-9676-4F5F-9328-E557176824A6}" type="presParOf" srcId="{77213D52-446C-4140-8541-6AFE309C443B}" destId="{54688A6F-0242-43D0-A1DF-708CE7AC4083}" srcOrd="2" destOrd="0" presId="urn:microsoft.com/office/officeart/2005/8/layout/gear1"/>
    <dgm:cxn modelId="{638F9D7D-D4BF-450B-9139-78997229DEF6}" type="presParOf" srcId="{77213D52-446C-4140-8541-6AFE309C443B}" destId="{D105F10A-51D5-4D3B-B1A0-3A14020FD9B7}" srcOrd="3" destOrd="0" presId="urn:microsoft.com/office/officeart/2005/8/layout/gear1"/>
    <dgm:cxn modelId="{5F36DA80-E0EC-4AF9-986A-D84923440BE8}" type="presParOf" srcId="{77213D52-446C-4140-8541-6AFE309C443B}" destId="{6C90B0CC-3B31-499A-B891-8189C81B71A3}" srcOrd="4" destOrd="0" presId="urn:microsoft.com/office/officeart/2005/8/layout/gear1"/>
    <dgm:cxn modelId="{B37C79F1-22C0-4B95-9373-285E3F308359}" type="presParOf" srcId="{77213D52-446C-4140-8541-6AFE309C443B}" destId="{49DBCEC0-B24F-4704-9997-AE88600187D9}" srcOrd="5" destOrd="0" presId="urn:microsoft.com/office/officeart/2005/8/layout/gear1"/>
    <dgm:cxn modelId="{251DFC2B-11C0-499C-B56D-90B2DE55670E}" type="presParOf" srcId="{77213D52-446C-4140-8541-6AFE309C443B}" destId="{FF1FAC84-064E-49BA-9CD8-6DBD84D94F14}" srcOrd="6" destOrd="0" presId="urn:microsoft.com/office/officeart/2005/8/layout/gear1"/>
    <dgm:cxn modelId="{5F195F63-1091-4848-BBC4-DCD3AEF9C74C}" type="presParOf" srcId="{77213D52-446C-4140-8541-6AFE309C443B}" destId="{8D0BA86D-5344-4DC3-82C6-410D35DC4E59}" srcOrd="7" destOrd="0" presId="urn:microsoft.com/office/officeart/2005/8/layout/gear1"/>
    <dgm:cxn modelId="{43B29B55-A9F6-4B56-ACAB-2C368BAF38DB}" type="presParOf" srcId="{77213D52-446C-4140-8541-6AFE309C443B}" destId="{767314A7-65DB-40E8-B560-D548B2553B85}" srcOrd="8" destOrd="0" presId="urn:microsoft.com/office/officeart/2005/8/layout/gear1"/>
    <dgm:cxn modelId="{E2F73B4C-C3E4-4CF6-91AC-799C202850D2}" type="presParOf" srcId="{77213D52-446C-4140-8541-6AFE309C443B}" destId="{24FA9A56-9A3C-4D32-A90F-5B49B746662F}" srcOrd="9" destOrd="0" presId="urn:microsoft.com/office/officeart/2005/8/layout/gear1"/>
    <dgm:cxn modelId="{F63F5CDD-A07F-4CB3-A1C6-5894BFDBD79C}" type="presParOf" srcId="{77213D52-446C-4140-8541-6AFE309C443B}" destId="{F24AAD2B-BF64-4451-B2DA-F9A32DACBA19}" srcOrd="10" destOrd="0" presId="urn:microsoft.com/office/officeart/2005/8/layout/gear1"/>
    <dgm:cxn modelId="{D746228A-8FB1-4F85-AF84-E36B275D57E5}" type="presParOf" srcId="{77213D52-446C-4140-8541-6AFE309C443B}" destId="{D571822E-360D-43D3-86E3-A75DAD1CD3A5}" srcOrd="11" destOrd="0" presId="urn:microsoft.com/office/officeart/2005/8/layout/gear1"/>
    <dgm:cxn modelId="{19F78C53-98E2-466D-918B-AFF463A4F9CA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7BAEC7-1CED-4FA8-B712-EBEF6E62470A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6181F42-FE2F-4502-A08E-DF2751BC1FBB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   孩子</a:t>
          </a: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表現最好的科目是哪一科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05117D7-1DC2-4CCF-BE8D-7E5C0905D621}" type="par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31A9FF08-AC90-4609-AB27-F3CF24566D7A}" type="sib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701A054F-02FD-4607-AC5B-98BE9FD263FC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孩子學習什麼事情最投入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A6262B3-E087-49C7-A06E-D8527D892580}" type="par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412CD8F1-9A59-456E-9159-DEB39CCAC34D}" type="sib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28AC8CEF-7275-49AA-879F-B569872098D2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孩子平時或假日最常做什麼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D662A99B-F639-456A-993C-86977B516475}" type="par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445C30F4-C2BF-4DE4-B479-8BBAC3B870F5}" type="sib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1B706E8A-65F2-42F0-84B1-E3813B0A7F5B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孩子未來最想從事的工作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8A41F39A-9622-45B3-AAEB-2C3967A4C1AE}" type="par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3495A68D-2837-4E3F-B1EC-49A688864280}" type="sib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FC91AED7-4A9B-4C72-8FDE-DDDBB466A2F4}">
      <dgm:prSet phldrT="[文字]" custT="1"/>
      <dgm:spPr/>
      <dgm:t>
        <a:bodyPr/>
        <a:lstStyle/>
        <a:p>
          <a:pPr marL="0" marR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我最常和孩子一起做什麼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86FDCC5-2925-445B-A09E-7FC8E9873FAA}" type="sib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EC3C0477-A56B-444F-994D-B90BBECB694E}" type="par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8D0214E0-7013-457F-8966-C18E9BA45862}" type="pres">
      <dgm:prSet presAssocID="{337BAEC7-1CED-4FA8-B712-EBEF6E6247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93F36-ADC8-48EC-A6B2-40FE53CECDD2}" type="pres">
      <dgm:prSet presAssocID="{56181F42-FE2F-4502-A08E-DF2751BC1FB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925E4-B950-460F-B92A-1506019CB6C4}" type="pres">
      <dgm:prSet presAssocID="{31A9FF08-AC90-4609-AB27-F3CF24566D7A}" presName="spacer" presStyleCnt="0"/>
      <dgm:spPr/>
    </dgm:pt>
    <dgm:pt modelId="{F4536191-2338-4709-A7BA-6E9368412D05}" type="pres">
      <dgm:prSet presAssocID="{701A054F-02FD-4607-AC5B-98BE9FD263F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E9C16-C422-4E3D-BCE7-D11E2BB18A97}" type="pres">
      <dgm:prSet presAssocID="{412CD8F1-9A59-456E-9159-DEB39CCAC34D}" presName="spacer" presStyleCnt="0"/>
      <dgm:spPr/>
    </dgm:pt>
    <dgm:pt modelId="{C45F3CCC-73D7-4F6F-ACD7-E5EDC87718F1}" type="pres">
      <dgm:prSet presAssocID="{28AC8CEF-7275-49AA-879F-B569872098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3B597-B670-43C7-ADE0-9A10B0DF30C3}" type="pres">
      <dgm:prSet presAssocID="{445C30F4-C2BF-4DE4-B479-8BBAC3B870F5}" presName="spacer" presStyleCnt="0"/>
      <dgm:spPr/>
    </dgm:pt>
    <dgm:pt modelId="{38108298-CC56-45EB-B0D4-4A2AC5899CC4}" type="pres">
      <dgm:prSet presAssocID="{FC91AED7-4A9B-4C72-8FDE-DDDBB466A2F4}" presName="parentText" presStyleLbl="node1" presStyleIdx="3" presStyleCnt="5" custLinFactY="3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8885A4-A94A-4E69-A51C-A650345A9E65}" type="pres">
      <dgm:prSet presAssocID="{C86FDCC5-2925-445B-A09E-7FC8E9873FAA}" presName="spacer" presStyleCnt="0"/>
      <dgm:spPr/>
    </dgm:pt>
    <dgm:pt modelId="{454EC84D-4CF0-4536-9837-8CE7BC73E602}" type="pres">
      <dgm:prSet presAssocID="{1B706E8A-65F2-42F0-84B1-E3813B0A7F5B}" presName="parentText" presStyleLbl="node1" presStyleIdx="4" presStyleCnt="5" custLinFactY="8938" custLinFactNeighborX="-632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7901FF-C858-414B-887A-C6D989CE5FD7}" srcId="{337BAEC7-1CED-4FA8-B712-EBEF6E62470A}" destId="{FC91AED7-4A9B-4C72-8FDE-DDDBB466A2F4}" srcOrd="3" destOrd="0" parTransId="{EC3C0477-A56B-444F-994D-B90BBECB694E}" sibTransId="{C86FDCC5-2925-445B-A09E-7FC8E9873FAA}"/>
    <dgm:cxn modelId="{22911781-9518-440E-9EDB-3E8E8CF924DD}" srcId="{337BAEC7-1CED-4FA8-B712-EBEF6E62470A}" destId="{1B706E8A-65F2-42F0-84B1-E3813B0A7F5B}" srcOrd="4" destOrd="0" parTransId="{8A41F39A-9622-45B3-AAEB-2C3967A4C1AE}" sibTransId="{3495A68D-2837-4E3F-B1EC-49A688864280}"/>
    <dgm:cxn modelId="{87AC8899-D0EA-46D2-99E9-3DD164145C6F}" type="presOf" srcId="{337BAEC7-1CED-4FA8-B712-EBEF6E62470A}" destId="{8D0214E0-7013-457F-8966-C18E9BA45862}" srcOrd="0" destOrd="0" presId="urn:microsoft.com/office/officeart/2005/8/layout/vList2"/>
    <dgm:cxn modelId="{F6DF6BB5-0ABE-465B-9E7D-36050A0D6967}" srcId="{337BAEC7-1CED-4FA8-B712-EBEF6E62470A}" destId="{701A054F-02FD-4607-AC5B-98BE9FD263FC}" srcOrd="1" destOrd="0" parTransId="{BA6262B3-E087-49C7-A06E-D8527D892580}" sibTransId="{412CD8F1-9A59-456E-9159-DEB39CCAC34D}"/>
    <dgm:cxn modelId="{8178048B-9AAC-4E3E-A16D-30B35A19DBE4}" type="presOf" srcId="{FC91AED7-4A9B-4C72-8FDE-DDDBB466A2F4}" destId="{38108298-CC56-45EB-B0D4-4A2AC5899CC4}" srcOrd="0" destOrd="0" presId="urn:microsoft.com/office/officeart/2005/8/layout/vList2"/>
    <dgm:cxn modelId="{5A187B45-2B22-49D7-A651-31238A8971CD}" srcId="{337BAEC7-1CED-4FA8-B712-EBEF6E62470A}" destId="{28AC8CEF-7275-49AA-879F-B569872098D2}" srcOrd="2" destOrd="0" parTransId="{D662A99B-F639-456A-993C-86977B516475}" sibTransId="{445C30F4-C2BF-4DE4-B479-8BBAC3B870F5}"/>
    <dgm:cxn modelId="{11C7A880-09C2-4A6C-AB67-B3A48482C2E0}" type="presOf" srcId="{701A054F-02FD-4607-AC5B-98BE9FD263FC}" destId="{F4536191-2338-4709-A7BA-6E9368412D05}" srcOrd="0" destOrd="0" presId="urn:microsoft.com/office/officeart/2005/8/layout/vList2"/>
    <dgm:cxn modelId="{B41D3426-8623-4E5E-AEC4-06A6ADA5D42E}" srcId="{337BAEC7-1CED-4FA8-B712-EBEF6E62470A}" destId="{56181F42-FE2F-4502-A08E-DF2751BC1FBB}" srcOrd="0" destOrd="0" parTransId="{905117D7-1DC2-4CCF-BE8D-7E5C0905D621}" sibTransId="{31A9FF08-AC90-4609-AB27-F3CF24566D7A}"/>
    <dgm:cxn modelId="{70E7C6E2-BBAC-4C79-B6E5-E52572D66C2C}" type="presOf" srcId="{56181F42-FE2F-4502-A08E-DF2751BC1FBB}" destId="{D2493F36-ADC8-48EC-A6B2-40FE53CECDD2}" srcOrd="0" destOrd="0" presId="urn:microsoft.com/office/officeart/2005/8/layout/vList2"/>
    <dgm:cxn modelId="{9884C932-44CC-4BFD-8727-D8AEB399817F}" type="presOf" srcId="{28AC8CEF-7275-49AA-879F-B569872098D2}" destId="{C45F3CCC-73D7-4F6F-ACD7-E5EDC87718F1}" srcOrd="0" destOrd="0" presId="urn:microsoft.com/office/officeart/2005/8/layout/vList2"/>
    <dgm:cxn modelId="{59476BCF-042F-494E-9573-58BBDA01F1B0}" type="presOf" srcId="{1B706E8A-65F2-42F0-84B1-E3813B0A7F5B}" destId="{454EC84D-4CF0-4536-9837-8CE7BC73E602}" srcOrd="0" destOrd="0" presId="urn:microsoft.com/office/officeart/2005/8/layout/vList2"/>
    <dgm:cxn modelId="{B1DA1D27-E2B2-4885-9959-62B848313798}" type="presParOf" srcId="{8D0214E0-7013-457F-8966-C18E9BA45862}" destId="{D2493F36-ADC8-48EC-A6B2-40FE53CECDD2}" srcOrd="0" destOrd="0" presId="urn:microsoft.com/office/officeart/2005/8/layout/vList2"/>
    <dgm:cxn modelId="{E9337B55-F9F8-4307-8F7A-1174DA66DDB8}" type="presParOf" srcId="{8D0214E0-7013-457F-8966-C18E9BA45862}" destId="{887925E4-B950-460F-B92A-1506019CB6C4}" srcOrd="1" destOrd="0" presId="urn:microsoft.com/office/officeart/2005/8/layout/vList2"/>
    <dgm:cxn modelId="{59579FA2-E4F6-4978-8974-A047B74C14CD}" type="presParOf" srcId="{8D0214E0-7013-457F-8966-C18E9BA45862}" destId="{F4536191-2338-4709-A7BA-6E9368412D05}" srcOrd="2" destOrd="0" presId="urn:microsoft.com/office/officeart/2005/8/layout/vList2"/>
    <dgm:cxn modelId="{182CFB55-F8B4-493A-A0C3-BA7358B2D353}" type="presParOf" srcId="{8D0214E0-7013-457F-8966-C18E9BA45862}" destId="{B69E9C16-C422-4E3D-BCE7-D11E2BB18A97}" srcOrd="3" destOrd="0" presId="urn:microsoft.com/office/officeart/2005/8/layout/vList2"/>
    <dgm:cxn modelId="{382D8005-FA85-494A-BED1-272ABB0929D9}" type="presParOf" srcId="{8D0214E0-7013-457F-8966-C18E9BA45862}" destId="{C45F3CCC-73D7-4F6F-ACD7-E5EDC87718F1}" srcOrd="4" destOrd="0" presId="urn:microsoft.com/office/officeart/2005/8/layout/vList2"/>
    <dgm:cxn modelId="{39974C8B-E123-4428-8024-FAC297E30DCF}" type="presParOf" srcId="{8D0214E0-7013-457F-8966-C18E9BA45862}" destId="{EDB3B597-B670-43C7-ADE0-9A10B0DF30C3}" srcOrd="5" destOrd="0" presId="urn:microsoft.com/office/officeart/2005/8/layout/vList2"/>
    <dgm:cxn modelId="{C086D716-656F-4A3E-8132-3D8AB3644940}" type="presParOf" srcId="{8D0214E0-7013-457F-8966-C18E9BA45862}" destId="{38108298-CC56-45EB-B0D4-4A2AC5899CC4}" srcOrd="6" destOrd="0" presId="urn:microsoft.com/office/officeart/2005/8/layout/vList2"/>
    <dgm:cxn modelId="{59D623F2-CAD8-4D49-8DBD-F549AAA6EAC4}" type="presParOf" srcId="{8D0214E0-7013-457F-8966-C18E9BA45862}" destId="{718885A4-A94A-4E69-A51C-A650345A9E65}" srcOrd="7" destOrd="0" presId="urn:microsoft.com/office/officeart/2005/8/layout/vList2"/>
    <dgm:cxn modelId="{650F343D-E50A-4F24-9F27-23C26879B78C}" type="presParOf" srcId="{8D0214E0-7013-457F-8966-C18E9BA45862}" destId="{454EC84D-4CF0-4536-9837-8CE7BC73E6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7BAEC7-1CED-4FA8-B712-EBEF6E62470A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6181F42-FE2F-4502-A08E-DF2751BC1FBB}">
      <dgm:prSet phldrT="[文字]" custT="1"/>
      <dgm:spPr>
        <a:solidFill>
          <a:srgbClr val="CCFFFF"/>
        </a:solidFill>
      </dgm:spPr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孩子的性向、興趣與能力如何發掘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05117D7-1DC2-4CCF-BE8D-7E5C0905D621}" type="par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31A9FF08-AC90-4609-AB27-F3CF24566D7A}" type="sib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FC91AED7-4A9B-4C72-8FDE-DDDBB466A2F4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我們能提供哪些多元的試探機會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EC3C0477-A56B-444F-994D-B90BBECB694E}" type="par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C86FDCC5-2925-445B-A09E-7FC8E9873FAA}" type="sib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701A054F-02FD-4607-AC5B-98BE9FD263FC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性向、興趣、能力與生涯抉擇的關係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dirty="0"/>
        </a:p>
      </dgm:t>
    </dgm:pt>
    <dgm:pt modelId="{BA6262B3-E087-49C7-A06E-D8527D892580}" type="par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412CD8F1-9A59-456E-9159-DEB39CCAC34D}" type="sib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28AC8CEF-7275-49AA-879F-B569872098D2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我們可以提供孩子哪些學習資源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D662A99B-F639-456A-993C-86977B516475}" type="par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445C30F4-C2BF-4DE4-B479-8BBAC3B870F5}" type="sib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1B706E8A-65F2-42F0-84B1-E3813B0A7F5B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孩子國中畢業以後可以有哪些選擇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8A41F39A-9622-45B3-AAEB-2C3967A4C1AE}" type="par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3495A68D-2837-4E3F-B1EC-49A688864280}" type="sib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0F9A3125-3C9B-4A7A-85E2-690DF3CE1392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我瞭解社會變動的趨勢</a:t>
          </a:r>
          <a:r>
            <a:rPr lang="en-US" altLang="zh-TW" sz="3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C093FB7-8F1B-4DBD-8EF7-DFFECF76EF29}" type="parTrans" cxnId="{ADFE6EFC-D244-4710-A54B-FED361C9AB2A}">
      <dgm:prSet/>
      <dgm:spPr/>
      <dgm:t>
        <a:bodyPr/>
        <a:lstStyle/>
        <a:p>
          <a:endParaRPr lang="zh-TW" altLang="en-US"/>
        </a:p>
      </dgm:t>
    </dgm:pt>
    <dgm:pt modelId="{05BCFA91-0F2B-4DE5-9DE2-C0AB461CA8FE}" type="sibTrans" cxnId="{ADFE6EFC-D244-4710-A54B-FED361C9AB2A}">
      <dgm:prSet/>
      <dgm:spPr/>
      <dgm:t>
        <a:bodyPr/>
        <a:lstStyle/>
        <a:p>
          <a:endParaRPr lang="zh-TW" altLang="en-US"/>
        </a:p>
      </dgm:t>
    </dgm:pt>
    <dgm:pt modelId="{8D0214E0-7013-457F-8966-C18E9BA45862}" type="pres">
      <dgm:prSet presAssocID="{337BAEC7-1CED-4FA8-B712-EBEF6E6247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93F36-ADC8-48EC-A6B2-40FE53CECDD2}" type="pres">
      <dgm:prSet presAssocID="{56181F42-FE2F-4502-A08E-DF2751BC1FB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925E4-B950-460F-B92A-1506019CB6C4}" type="pres">
      <dgm:prSet presAssocID="{31A9FF08-AC90-4609-AB27-F3CF24566D7A}" presName="spacer" presStyleCnt="0"/>
      <dgm:spPr/>
    </dgm:pt>
    <dgm:pt modelId="{F4536191-2338-4709-A7BA-6E9368412D05}" type="pres">
      <dgm:prSet presAssocID="{701A054F-02FD-4607-AC5B-98BE9FD263F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E9C16-C422-4E3D-BCE7-D11E2BB18A97}" type="pres">
      <dgm:prSet presAssocID="{412CD8F1-9A59-456E-9159-DEB39CCAC34D}" presName="spacer" presStyleCnt="0"/>
      <dgm:spPr/>
    </dgm:pt>
    <dgm:pt modelId="{C45F3CCC-73D7-4F6F-ACD7-E5EDC87718F1}" type="pres">
      <dgm:prSet presAssocID="{28AC8CEF-7275-49AA-879F-B569872098D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3B597-B670-43C7-ADE0-9A10B0DF30C3}" type="pres">
      <dgm:prSet presAssocID="{445C30F4-C2BF-4DE4-B479-8BBAC3B870F5}" presName="spacer" presStyleCnt="0"/>
      <dgm:spPr/>
    </dgm:pt>
    <dgm:pt modelId="{38108298-CC56-45EB-B0D4-4A2AC5899CC4}" type="pres">
      <dgm:prSet presAssocID="{FC91AED7-4A9B-4C72-8FDE-DDDBB466A2F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8885A4-A94A-4E69-A51C-A650345A9E65}" type="pres">
      <dgm:prSet presAssocID="{C86FDCC5-2925-445B-A09E-7FC8E9873FAA}" presName="spacer" presStyleCnt="0"/>
      <dgm:spPr/>
    </dgm:pt>
    <dgm:pt modelId="{454EC84D-4CF0-4536-9837-8CE7BC73E602}" type="pres">
      <dgm:prSet presAssocID="{1B706E8A-65F2-42F0-84B1-E3813B0A7F5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17A830-A9CE-40A5-9069-4AFB4A10A983}" type="pres">
      <dgm:prSet presAssocID="{3495A68D-2837-4E3F-B1EC-49A688864280}" presName="spacer" presStyleCnt="0"/>
      <dgm:spPr/>
    </dgm:pt>
    <dgm:pt modelId="{DAA5CC1F-4C5E-4CFB-830D-C738A8821A76}" type="pres">
      <dgm:prSet presAssocID="{0F9A3125-3C9B-4A7A-85E2-690DF3CE139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7901FF-C858-414B-887A-C6D989CE5FD7}" srcId="{337BAEC7-1CED-4FA8-B712-EBEF6E62470A}" destId="{FC91AED7-4A9B-4C72-8FDE-DDDBB466A2F4}" srcOrd="3" destOrd="0" parTransId="{EC3C0477-A56B-444F-994D-B90BBECB694E}" sibTransId="{C86FDCC5-2925-445B-A09E-7FC8E9873FAA}"/>
    <dgm:cxn modelId="{22911781-9518-440E-9EDB-3E8E8CF924DD}" srcId="{337BAEC7-1CED-4FA8-B712-EBEF6E62470A}" destId="{1B706E8A-65F2-42F0-84B1-E3813B0A7F5B}" srcOrd="4" destOrd="0" parTransId="{8A41F39A-9622-45B3-AAEB-2C3967A4C1AE}" sibTransId="{3495A68D-2837-4E3F-B1EC-49A688864280}"/>
    <dgm:cxn modelId="{CB8FBE92-740A-47ED-826C-3CB01FDCCD7D}" type="presOf" srcId="{56181F42-FE2F-4502-A08E-DF2751BC1FBB}" destId="{D2493F36-ADC8-48EC-A6B2-40FE53CECDD2}" srcOrd="0" destOrd="0" presId="urn:microsoft.com/office/officeart/2005/8/layout/vList2"/>
    <dgm:cxn modelId="{CCB6ACB3-2C49-4E34-A886-05C77337FA28}" type="presOf" srcId="{FC91AED7-4A9B-4C72-8FDE-DDDBB466A2F4}" destId="{38108298-CC56-45EB-B0D4-4A2AC5899CC4}" srcOrd="0" destOrd="0" presId="urn:microsoft.com/office/officeart/2005/8/layout/vList2"/>
    <dgm:cxn modelId="{ADFE6EFC-D244-4710-A54B-FED361C9AB2A}" srcId="{337BAEC7-1CED-4FA8-B712-EBEF6E62470A}" destId="{0F9A3125-3C9B-4A7A-85E2-690DF3CE1392}" srcOrd="5" destOrd="0" parTransId="{BC093FB7-8F1B-4DBD-8EF7-DFFECF76EF29}" sibTransId="{05BCFA91-0F2B-4DE5-9DE2-C0AB461CA8FE}"/>
    <dgm:cxn modelId="{F6DF6BB5-0ABE-465B-9E7D-36050A0D6967}" srcId="{337BAEC7-1CED-4FA8-B712-EBEF6E62470A}" destId="{701A054F-02FD-4607-AC5B-98BE9FD263FC}" srcOrd="1" destOrd="0" parTransId="{BA6262B3-E087-49C7-A06E-D8527D892580}" sibTransId="{412CD8F1-9A59-456E-9159-DEB39CCAC34D}"/>
    <dgm:cxn modelId="{5A187B45-2B22-49D7-A651-31238A8971CD}" srcId="{337BAEC7-1CED-4FA8-B712-EBEF6E62470A}" destId="{28AC8CEF-7275-49AA-879F-B569872098D2}" srcOrd="2" destOrd="0" parTransId="{D662A99B-F639-456A-993C-86977B516475}" sibTransId="{445C30F4-C2BF-4DE4-B479-8BBAC3B870F5}"/>
    <dgm:cxn modelId="{E2028E24-256C-4D21-AFEF-3056D8FB02A1}" type="presOf" srcId="{0F9A3125-3C9B-4A7A-85E2-690DF3CE1392}" destId="{DAA5CC1F-4C5E-4CFB-830D-C738A8821A76}" srcOrd="0" destOrd="0" presId="urn:microsoft.com/office/officeart/2005/8/layout/vList2"/>
    <dgm:cxn modelId="{79267427-050F-4793-B746-B1B2794C9173}" type="presOf" srcId="{337BAEC7-1CED-4FA8-B712-EBEF6E62470A}" destId="{8D0214E0-7013-457F-8966-C18E9BA45862}" srcOrd="0" destOrd="0" presId="urn:microsoft.com/office/officeart/2005/8/layout/vList2"/>
    <dgm:cxn modelId="{C2D22C8C-B7A0-476B-B855-4B12F02A6878}" type="presOf" srcId="{701A054F-02FD-4607-AC5B-98BE9FD263FC}" destId="{F4536191-2338-4709-A7BA-6E9368412D05}" srcOrd="0" destOrd="0" presId="urn:microsoft.com/office/officeart/2005/8/layout/vList2"/>
    <dgm:cxn modelId="{B41D3426-8623-4E5E-AEC4-06A6ADA5D42E}" srcId="{337BAEC7-1CED-4FA8-B712-EBEF6E62470A}" destId="{56181F42-FE2F-4502-A08E-DF2751BC1FBB}" srcOrd="0" destOrd="0" parTransId="{905117D7-1DC2-4CCF-BE8D-7E5C0905D621}" sibTransId="{31A9FF08-AC90-4609-AB27-F3CF24566D7A}"/>
    <dgm:cxn modelId="{6574A265-E322-4B65-8E62-97C2A537E03D}" type="presOf" srcId="{1B706E8A-65F2-42F0-84B1-E3813B0A7F5B}" destId="{454EC84D-4CF0-4536-9837-8CE7BC73E602}" srcOrd="0" destOrd="0" presId="urn:microsoft.com/office/officeart/2005/8/layout/vList2"/>
    <dgm:cxn modelId="{98929A4A-66B5-40D6-B6CC-5A66BDBA6425}" type="presOf" srcId="{28AC8CEF-7275-49AA-879F-B569872098D2}" destId="{C45F3CCC-73D7-4F6F-ACD7-E5EDC87718F1}" srcOrd="0" destOrd="0" presId="urn:microsoft.com/office/officeart/2005/8/layout/vList2"/>
    <dgm:cxn modelId="{8FCA819E-A2F5-4678-B330-134D36CED61A}" type="presParOf" srcId="{8D0214E0-7013-457F-8966-C18E9BA45862}" destId="{D2493F36-ADC8-48EC-A6B2-40FE53CECDD2}" srcOrd="0" destOrd="0" presId="urn:microsoft.com/office/officeart/2005/8/layout/vList2"/>
    <dgm:cxn modelId="{71D81B34-CE18-4B72-BF26-8F80506A5C10}" type="presParOf" srcId="{8D0214E0-7013-457F-8966-C18E9BA45862}" destId="{887925E4-B950-460F-B92A-1506019CB6C4}" srcOrd="1" destOrd="0" presId="urn:microsoft.com/office/officeart/2005/8/layout/vList2"/>
    <dgm:cxn modelId="{42D1D7F7-E2F4-4D46-BF52-D00AC7391D8B}" type="presParOf" srcId="{8D0214E0-7013-457F-8966-C18E9BA45862}" destId="{F4536191-2338-4709-A7BA-6E9368412D05}" srcOrd="2" destOrd="0" presId="urn:microsoft.com/office/officeart/2005/8/layout/vList2"/>
    <dgm:cxn modelId="{A7CD3B98-9E75-4841-B935-06864D5F7092}" type="presParOf" srcId="{8D0214E0-7013-457F-8966-C18E9BA45862}" destId="{B69E9C16-C422-4E3D-BCE7-D11E2BB18A97}" srcOrd="3" destOrd="0" presId="urn:microsoft.com/office/officeart/2005/8/layout/vList2"/>
    <dgm:cxn modelId="{E31A757F-F99C-4E3A-95EA-097F7B60152C}" type="presParOf" srcId="{8D0214E0-7013-457F-8966-C18E9BA45862}" destId="{C45F3CCC-73D7-4F6F-ACD7-E5EDC87718F1}" srcOrd="4" destOrd="0" presId="urn:microsoft.com/office/officeart/2005/8/layout/vList2"/>
    <dgm:cxn modelId="{0C477053-E2A3-47AC-985F-83429065EBD7}" type="presParOf" srcId="{8D0214E0-7013-457F-8966-C18E9BA45862}" destId="{EDB3B597-B670-43C7-ADE0-9A10B0DF30C3}" srcOrd="5" destOrd="0" presId="urn:microsoft.com/office/officeart/2005/8/layout/vList2"/>
    <dgm:cxn modelId="{B8EDE80B-1E74-4C8C-8CA5-E17300BE8B63}" type="presParOf" srcId="{8D0214E0-7013-457F-8966-C18E9BA45862}" destId="{38108298-CC56-45EB-B0D4-4A2AC5899CC4}" srcOrd="6" destOrd="0" presId="urn:microsoft.com/office/officeart/2005/8/layout/vList2"/>
    <dgm:cxn modelId="{2F9E6097-4A95-4002-AE19-D1A5422CB220}" type="presParOf" srcId="{8D0214E0-7013-457F-8966-C18E9BA45862}" destId="{718885A4-A94A-4E69-A51C-A650345A9E65}" srcOrd="7" destOrd="0" presId="urn:microsoft.com/office/officeart/2005/8/layout/vList2"/>
    <dgm:cxn modelId="{BAF0631A-D28F-4725-9B27-352E9BDE4D81}" type="presParOf" srcId="{8D0214E0-7013-457F-8966-C18E9BA45862}" destId="{454EC84D-4CF0-4536-9837-8CE7BC73E602}" srcOrd="8" destOrd="0" presId="urn:microsoft.com/office/officeart/2005/8/layout/vList2"/>
    <dgm:cxn modelId="{EAC0ACB2-0762-422D-9D75-AB88DDDD0CD2}" type="presParOf" srcId="{8D0214E0-7013-457F-8966-C18E9BA45862}" destId="{3617A830-A9CE-40A5-9069-4AFB4A10A983}" srcOrd="9" destOrd="0" presId="urn:microsoft.com/office/officeart/2005/8/layout/vList2"/>
    <dgm:cxn modelId="{1F6A5364-739D-4E66-BC26-E762165B46AB}" type="presParOf" srcId="{8D0214E0-7013-457F-8966-C18E9BA45862}" destId="{DAA5CC1F-4C5E-4CFB-830D-C738A8821A7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72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-72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93F36-ADC8-48EC-A6B2-40FE53CECDD2}">
      <dsp:nvSpPr>
        <dsp:cNvPr id="0" name=""/>
        <dsp:cNvSpPr/>
      </dsp:nvSpPr>
      <dsp:spPr>
        <a:xfrm>
          <a:off x="0" y="943"/>
          <a:ext cx="6635080" cy="7144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   孩子</a:t>
          </a: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表現最好的科目是哪一科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876" y="35819"/>
        <a:ext cx="6565328" cy="644679"/>
      </dsp:txXfrm>
    </dsp:sp>
    <dsp:sp modelId="{F4536191-2338-4709-A7BA-6E9368412D05}">
      <dsp:nvSpPr>
        <dsp:cNvPr id="0" name=""/>
        <dsp:cNvSpPr/>
      </dsp:nvSpPr>
      <dsp:spPr>
        <a:xfrm>
          <a:off x="0" y="729114"/>
          <a:ext cx="6635080" cy="714431"/>
        </a:xfrm>
        <a:prstGeom prst="roundRect">
          <a:avLst/>
        </a:prstGeom>
        <a:solidFill>
          <a:schemeClr val="accent5">
            <a:hueOff val="-3245016"/>
            <a:satOff val="1732"/>
            <a:lumOff val="-7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孩子學習什麼事情最投入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876" y="763990"/>
        <a:ext cx="6565328" cy="644679"/>
      </dsp:txXfrm>
    </dsp:sp>
    <dsp:sp modelId="{C45F3CCC-73D7-4F6F-ACD7-E5EDC87718F1}">
      <dsp:nvSpPr>
        <dsp:cNvPr id="0" name=""/>
        <dsp:cNvSpPr/>
      </dsp:nvSpPr>
      <dsp:spPr>
        <a:xfrm>
          <a:off x="0" y="1457284"/>
          <a:ext cx="6635080" cy="714431"/>
        </a:xfrm>
        <a:prstGeom prst="roundRect">
          <a:avLst/>
        </a:prstGeom>
        <a:solidFill>
          <a:schemeClr val="accent5">
            <a:hueOff val="-6490031"/>
            <a:satOff val="3463"/>
            <a:lumOff val="-15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孩子平時或假日最常做什麼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876" y="1492160"/>
        <a:ext cx="6565328" cy="644679"/>
      </dsp:txXfrm>
    </dsp:sp>
    <dsp:sp modelId="{38108298-CC56-45EB-B0D4-4A2AC5899CC4}">
      <dsp:nvSpPr>
        <dsp:cNvPr id="0" name=""/>
        <dsp:cNvSpPr/>
      </dsp:nvSpPr>
      <dsp:spPr>
        <a:xfrm>
          <a:off x="0" y="2201437"/>
          <a:ext cx="6635080" cy="714431"/>
        </a:xfrm>
        <a:prstGeom prst="roundRect">
          <a:avLst/>
        </a:prstGeom>
        <a:solidFill>
          <a:schemeClr val="accent5">
            <a:hueOff val="-9735048"/>
            <a:satOff val="5195"/>
            <a:lumOff val="-22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我最常和孩子一起做什麼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876" y="2236313"/>
        <a:ext cx="6565328" cy="644679"/>
      </dsp:txXfrm>
    </dsp:sp>
    <dsp:sp modelId="{454EC84D-4CF0-4536-9837-8CE7BC73E602}">
      <dsp:nvSpPr>
        <dsp:cNvPr id="0" name=""/>
        <dsp:cNvSpPr/>
      </dsp:nvSpPr>
      <dsp:spPr>
        <a:xfrm>
          <a:off x="0" y="2914568"/>
          <a:ext cx="6635080" cy="714431"/>
        </a:xfrm>
        <a:prstGeom prst="round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孩子未來最想從事的工作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4876" y="2949444"/>
        <a:ext cx="6565328" cy="6446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93F36-ADC8-48EC-A6B2-40FE53CECDD2}">
      <dsp:nvSpPr>
        <dsp:cNvPr id="0" name=""/>
        <dsp:cNvSpPr/>
      </dsp:nvSpPr>
      <dsp:spPr>
        <a:xfrm>
          <a:off x="0" y="1636"/>
          <a:ext cx="6779096" cy="631045"/>
        </a:xfrm>
        <a:prstGeom prst="round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孩子的性向、興趣與能力如何發掘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805" y="32441"/>
        <a:ext cx="6717486" cy="569435"/>
      </dsp:txXfrm>
    </dsp:sp>
    <dsp:sp modelId="{F4536191-2338-4709-A7BA-6E9368412D05}">
      <dsp:nvSpPr>
        <dsp:cNvPr id="0" name=""/>
        <dsp:cNvSpPr/>
      </dsp:nvSpPr>
      <dsp:spPr>
        <a:xfrm>
          <a:off x="0" y="643777"/>
          <a:ext cx="6779096" cy="631045"/>
        </a:xfrm>
        <a:prstGeom prst="roundRect">
          <a:avLst/>
        </a:prstGeom>
        <a:solidFill>
          <a:schemeClr val="accent5">
            <a:hueOff val="-2596013"/>
            <a:satOff val="1385"/>
            <a:lumOff val="-60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性向、興趣、能力與生涯抉擇的關係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kern="1200" dirty="0"/>
        </a:p>
      </dsp:txBody>
      <dsp:txXfrm>
        <a:off x="30805" y="674582"/>
        <a:ext cx="6717486" cy="569435"/>
      </dsp:txXfrm>
    </dsp:sp>
    <dsp:sp modelId="{C45F3CCC-73D7-4F6F-ACD7-E5EDC87718F1}">
      <dsp:nvSpPr>
        <dsp:cNvPr id="0" name=""/>
        <dsp:cNvSpPr/>
      </dsp:nvSpPr>
      <dsp:spPr>
        <a:xfrm>
          <a:off x="0" y="1285918"/>
          <a:ext cx="6779096" cy="631045"/>
        </a:xfrm>
        <a:prstGeom prst="roundRect">
          <a:avLst/>
        </a:prstGeom>
        <a:solidFill>
          <a:schemeClr val="accent5">
            <a:hueOff val="-5192025"/>
            <a:satOff val="2770"/>
            <a:lumOff val="-12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我們可以提供孩子哪些學習資源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805" y="1316723"/>
        <a:ext cx="6717486" cy="569435"/>
      </dsp:txXfrm>
    </dsp:sp>
    <dsp:sp modelId="{38108298-CC56-45EB-B0D4-4A2AC5899CC4}">
      <dsp:nvSpPr>
        <dsp:cNvPr id="0" name=""/>
        <dsp:cNvSpPr/>
      </dsp:nvSpPr>
      <dsp:spPr>
        <a:xfrm>
          <a:off x="0" y="1928059"/>
          <a:ext cx="6779096" cy="631045"/>
        </a:xfrm>
        <a:prstGeom prst="roundRect">
          <a:avLst/>
        </a:prstGeom>
        <a:solidFill>
          <a:schemeClr val="accent5">
            <a:hueOff val="-7788038"/>
            <a:satOff val="4156"/>
            <a:lumOff val="-18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我們能提供哪些多元的試探機會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805" y="1958864"/>
        <a:ext cx="6717486" cy="569435"/>
      </dsp:txXfrm>
    </dsp:sp>
    <dsp:sp modelId="{454EC84D-4CF0-4536-9837-8CE7BC73E602}">
      <dsp:nvSpPr>
        <dsp:cNvPr id="0" name=""/>
        <dsp:cNvSpPr/>
      </dsp:nvSpPr>
      <dsp:spPr>
        <a:xfrm>
          <a:off x="0" y="2570200"/>
          <a:ext cx="6779096" cy="631045"/>
        </a:xfrm>
        <a:prstGeom prst="roundRect">
          <a:avLst/>
        </a:prstGeom>
        <a:solidFill>
          <a:schemeClr val="accent5">
            <a:hueOff val="-10384050"/>
            <a:satOff val="5541"/>
            <a:lumOff val="-24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孩子國中畢業以後可以有哪些選擇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805" y="2601005"/>
        <a:ext cx="6717486" cy="569435"/>
      </dsp:txXfrm>
    </dsp:sp>
    <dsp:sp modelId="{DAA5CC1F-4C5E-4CFB-830D-C738A8821A76}">
      <dsp:nvSpPr>
        <dsp:cNvPr id="0" name=""/>
        <dsp:cNvSpPr/>
      </dsp:nvSpPr>
      <dsp:spPr>
        <a:xfrm>
          <a:off x="0" y="3212342"/>
          <a:ext cx="6779096" cy="631045"/>
        </a:xfrm>
        <a:prstGeom prst="round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我瞭解社會變動的趨勢</a:t>
          </a:r>
          <a:r>
            <a:rPr lang="en-US" altLang="zh-TW" sz="30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?</a:t>
          </a:r>
          <a:endParaRPr lang="zh-TW" altLang="en-US" sz="3000" b="1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30805" y="3243147"/>
        <a:ext cx="6717486" cy="569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108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2019/10/24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514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38508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2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2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9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46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8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28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6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9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726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32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15496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26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533010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79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804955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7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5002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677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6266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9857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638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080871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980023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535300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1652458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42387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963401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6841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41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937259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/>
          <a:lstStyle/>
          <a:p>
            <a:endParaRPr lang="zh-TW" altLang="en-US" smtClean="0"/>
          </a:p>
        </p:txBody>
      </p:sp>
      <p:sp>
        <p:nvSpPr>
          <p:cNvPr id="757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2CE9EB9A-216C-415B-9055-AC6239B270DB}" type="slidenum">
              <a:rPr lang="zh-TW" altLang="en-US" sz="1200">
                <a:latin typeface="Arial" panose="020B0604020202020204" pitchFamily="34" charset="0"/>
              </a:rPr>
              <a:pPr algn="r"/>
              <a:t>42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952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/>
          <a:lstStyle/>
          <a:p>
            <a:r>
              <a:rPr lang="en-US" altLang="zh-TW" smtClean="0"/>
              <a:t>1.</a:t>
            </a:r>
            <a:r>
              <a:rPr lang="zh-TW" altLang="en-US" smtClean="0"/>
              <a:t>性向指學習潛能、潛在的優勢能力。</a:t>
            </a:r>
            <a:endParaRPr lang="en-US" altLang="zh-TW" smtClean="0"/>
          </a:p>
          <a:p>
            <a:r>
              <a:rPr lang="en-US" altLang="zh-TW" smtClean="0"/>
              <a:t>2.</a:t>
            </a:r>
            <a:r>
              <a:rPr lang="zh-TW" altLang="en-US" smtClean="0"/>
              <a:t>瞭解社會變動的趨勢，可提醒家長職業世界的變動，協助培養孩子面對未來挑戰的能力與信心。</a:t>
            </a:r>
          </a:p>
        </p:txBody>
      </p:sp>
      <p:sp>
        <p:nvSpPr>
          <p:cNvPr id="7680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881063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DB608977-831B-47D3-8B7C-6340CEEBE631}" type="slidenum">
              <a:rPr lang="zh-TW" altLang="en-US" sz="1200">
                <a:latin typeface="Arial" panose="020B0604020202020204" pitchFamily="34" charset="0"/>
              </a:rPr>
              <a:pPr algn="r"/>
              <a:t>43</a:t>
            </a:fld>
            <a:endParaRPr lang="en-US" altLang="zh-TW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76270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4875"/>
            <a:ext cx="54419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13131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000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6700435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7122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898352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1003468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68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69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70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313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81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4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5305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91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09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94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431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95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6211959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368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116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454064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117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752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955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879475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0B18D703-CD61-449B-91F2-3FFB297277C2}" type="slidenum">
              <a:rPr lang="zh-CN" altLang="en-US" sz="1200" smtClean="0">
                <a:latin typeface="Arial" panose="020B0604020202020204" pitchFamily="34" charset="0"/>
              </a:rPr>
              <a:pPr/>
              <a:t>118</a:t>
            </a:fld>
            <a:endParaRPr lang="zh-CN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6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5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807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2019/10/24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&#23459;&#23566;&#24433;&#29255;/Did%20you%20Know%20that%20in%202028%20_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23459;&#23566;&#24433;&#29255;/&#39912;&#39770;&#25340;&#22294;&#30701;&#29255;.wmv" TargetMode="Externa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23459;&#23566;&#24433;&#29255;/12&#24180;&#22283;&#25945;&#23459;&#23566;&#38651;&#24433;&#12304;&#31532;&#19968;&#24535;&#39000;&#31687;&#12305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image" Target="../media/image4.png"/><Relationship Id="rId7" Type="http://schemas.openxmlformats.org/officeDocument/2006/relationships/slide" Target="slide56.xml"/><Relationship Id="rId12" Type="http://schemas.openxmlformats.org/officeDocument/2006/relationships/slide" Target="slide1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07.xml"/><Relationship Id="rId5" Type="http://schemas.openxmlformats.org/officeDocument/2006/relationships/slide" Target="slide8.xml"/><Relationship Id="rId10" Type="http://schemas.openxmlformats.org/officeDocument/2006/relationships/slide" Target="slide93.xml"/><Relationship Id="rId4" Type="http://schemas.openxmlformats.org/officeDocument/2006/relationships/slide" Target="slide4.xml"/><Relationship Id="rId9" Type="http://schemas.openxmlformats.org/officeDocument/2006/relationships/slide" Target="slide9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6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4" descr="人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7"/>
            <a:ext cx="107727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611560" y="692696"/>
            <a:ext cx="89289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</a:t>
            </a:r>
            <a:r>
              <a:rPr lang="zh-TW" altLang="en-US" sz="48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的</a:t>
            </a:r>
            <a:endParaRPr lang="en-US" altLang="zh-TW" sz="4800" b="1" dirty="0" smtClean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第一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志願</a:t>
            </a: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491880" y="2420525"/>
            <a:ext cx="5400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龍潭</a:t>
            </a:r>
            <a:r>
              <a:rPr lang="zh-TW" altLang="en-US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國中校長謝益修</a:t>
            </a:r>
            <a:endParaRPr lang="en-US" altLang="zh-TW" sz="4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868144" y="5157192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10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10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839937"/>
      </p:ext>
    </p:extLst>
  </p:cSld>
  <p:clrMapOvr>
    <a:masterClrMapping/>
  </p:clrMapOvr>
  <p:transition spd="slow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93699" y="338138"/>
            <a:ext cx="7723188" cy="4873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kumimoji="0" lang="zh-TW" altLang="en-US" sz="40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五專免試入學制度的變革</a:t>
            </a:r>
            <a:endParaRPr kumimoji="0" lang="zh-TW" altLang="en-US" sz="4000" b="1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53813" y="1047446"/>
            <a:ext cx="1800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408910" y="1039648"/>
            <a:ext cx="3563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0688" y="2830513"/>
            <a:ext cx="179584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北中南三區五專聯合免試入學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3212664" y="4176662"/>
            <a:ext cx="1901652" cy="830997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個就學區免試入學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964331" y="2111790"/>
            <a:ext cx="248580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北中南三區五專聯合免試入學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774513" y="4030842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2997047" y="4999168"/>
            <a:ext cx="2759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35%</a:t>
            </a:r>
            <a:r>
              <a:rPr lang="zh-TW" altLang="en-US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30%</a:t>
            </a:r>
            <a:r>
              <a:rPr lang="zh-TW" altLang="en-US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endParaRPr lang="zh-TW" altLang="en-US" sz="28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" name="直線單箭頭接點 11"/>
          <p:cNvCxnSpPr>
            <a:cxnSpLocks noChangeShapeType="1"/>
            <a:stCxn id="6" idx="3"/>
            <a:endCxn id="9" idx="1"/>
          </p:cNvCxnSpPr>
          <p:nvPr/>
        </p:nvCxnSpPr>
        <p:spPr bwMode="auto">
          <a:xfrm flipV="1">
            <a:off x="2216532" y="2527289"/>
            <a:ext cx="747799" cy="90338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單箭頭接點 12"/>
          <p:cNvCxnSpPr>
            <a:cxnSpLocks noChangeShapeType="1"/>
            <a:stCxn id="6" idx="3"/>
            <a:endCxn id="8" idx="1"/>
          </p:cNvCxnSpPr>
          <p:nvPr/>
        </p:nvCxnSpPr>
        <p:spPr bwMode="auto">
          <a:xfrm>
            <a:off x="2216532" y="3430678"/>
            <a:ext cx="996132" cy="116148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單箭頭接點 13"/>
          <p:cNvCxnSpPr>
            <a:cxnSpLocks noChangeShapeType="1"/>
            <a:stCxn id="9" idx="3"/>
            <a:endCxn id="16" idx="1"/>
          </p:cNvCxnSpPr>
          <p:nvPr/>
        </p:nvCxnSpPr>
        <p:spPr bwMode="auto">
          <a:xfrm>
            <a:off x="5450132" y="2527289"/>
            <a:ext cx="902542" cy="32026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單箭頭接點 14"/>
          <p:cNvCxnSpPr>
            <a:cxnSpLocks noChangeShapeType="1"/>
          </p:cNvCxnSpPr>
          <p:nvPr/>
        </p:nvCxnSpPr>
        <p:spPr bwMode="auto">
          <a:xfrm flipV="1">
            <a:off x="5128636" y="2976931"/>
            <a:ext cx="1203077" cy="154521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6352674" y="2432050"/>
            <a:ext cx="1782846" cy="830997"/>
          </a:xfrm>
          <a:prstGeom prst="rect">
            <a:avLst/>
          </a:prstGeom>
          <a:solidFill>
            <a:srgbClr val="60F15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全國五專優先免試入學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313080" y="3802030"/>
            <a:ext cx="180380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北中南三區五專聯合免試入學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8129511" y="2563874"/>
            <a:ext cx="72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30%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8129510" y="4394701"/>
            <a:ext cx="72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70%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6126650" y="1026910"/>
            <a:ext cx="251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度以後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477276" y="1831956"/>
            <a:ext cx="16209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現場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分發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</a:p>
        </p:txBody>
      </p:sp>
      <p:cxnSp>
        <p:nvCxnSpPr>
          <p:cNvPr id="22" name="直線單箭頭接點 21"/>
          <p:cNvCxnSpPr>
            <a:cxnSpLocks noChangeShapeType="1"/>
            <a:stCxn id="16" idx="2"/>
            <a:endCxn id="17" idx="0"/>
          </p:cNvCxnSpPr>
          <p:nvPr/>
        </p:nvCxnSpPr>
        <p:spPr bwMode="auto">
          <a:xfrm flipH="1">
            <a:off x="7214984" y="3263047"/>
            <a:ext cx="29113" cy="53898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接點 89"/>
          <p:cNvCxnSpPr>
            <a:cxnSpLocks noChangeShapeType="1"/>
          </p:cNvCxnSpPr>
          <p:nvPr/>
        </p:nvCxnSpPr>
        <p:spPr bwMode="auto">
          <a:xfrm flipH="1">
            <a:off x="2397208" y="1179480"/>
            <a:ext cx="1588" cy="5245100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接點 90"/>
          <p:cNvCxnSpPr>
            <a:cxnSpLocks noChangeShapeType="1"/>
          </p:cNvCxnSpPr>
          <p:nvPr/>
        </p:nvCxnSpPr>
        <p:spPr bwMode="auto">
          <a:xfrm flipH="1">
            <a:off x="5964565" y="1137214"/>
            <a:ext cx="42116" cy="5421461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2652713" y="1547567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現場登記分發報到</a:t>
            </a: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2973414" y="3646682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電腦分發報到</a:t>
            </a:r>
          </a:p>
        </p:txBody>
      </p:sp>
      <p:sp>
        <p:nvSpPr>
          <p:cNvPr id="27" name="文字方塊 26"/>
          <p:cNvSpPr txBox="1">
            <a:spLocks noChangeArrowheads="1"/>
          </p:cNvSpPr>
          <p:nvPr/>
        </p:nvSpPr>
        <p:spPr bwMode="auto">
          <a:xfrm>
            <a:off x="6210524" y="1850262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電腦分發報到</a:t>
            </a:r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6433618" y="5045334"/>
            <a:ext cx="16209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現場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分發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2964331" y="2941955"/>
            <a:ext cx="251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65%</a:t>
            </a:r>
            <a:r>
              <a:rPr lang="zh-TW" altLang="en-US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70%</a:t>
            </a:r>
            <a:r>
              <a:rPr lang="zh-TW" altLang="en-US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80%</a:t>
            </a:r>
            <a:endParaRPr lang="zh-TW" altLang="en-US" sz="2800" b="1" dirty="0">
              <a:solidFill>
                <a:srgbClr val="FF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2497390" y="5421427"/>
            <a:ext cx="33472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◆失敗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eaLnBrk="1" hangingPunct="1"/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時間太接近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學生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流失嚴重</a:t>
            </a:r>
          </a:p>
        </p:txBody>
      </p:sp>
    </p:spTree>
    <p:extLst>
      <p:ext uri="{BB962C8B-B14F-4D97-AF65-F5344CB8AC3E}">
        <p14:creationId xmlns:p14="http://schemas.microsoft.com/office/powerpoint/2010/main" val="40026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  <p:bldP spid="10" grpId="0"/>
      <p:bldP spid="11" grpId="0"/>
      <p:bldP spid="16" grpId="0" animBg="1"/>
      <p:bldP spid="17" grpId="0" animBg="1"/>
      <p:bldP spid="18" grpId="0"/>
      <p:bldP spid="19" grpId="0"/>
      <p:bldP spid="20" grpId="0"/>
      <p:bldP spid="21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69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5/20-24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6/7-6/11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6/18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6/20-7/1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</a:t>
            </a:r>
            <a:r>
              <a:rPr lang="zh-TW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全國一區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電腦選填志願分發，</a:t>
            </a:r>
            <a:r>
              <a:rPr lang="zh-TW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不限地區、學校、科系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107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108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3459"/>
            <a:ext cx="4608512" cy="5729917"/>
          </a:xfrm>
          <a:prstGeom prst="rect">
            <a:avLst/>
          </a:prstGeom>
        </p:spPr>
      </p:pic>
      <p:sp>
        <p:nvSpPr>
          <p:cNvPr id="4" name="文字版面配置區 5">
            <a:extLst>
              <a:ext uri="{FF2B5EF4-FFF2-40B4-BE49-F238E27FC236}">
                <a16:creationId xmlns="" xmlns:a16="http://schemas.microsoft.com/office/drawing/2014/main" id="{63200196-F390-4FC4-B700-9C2710A4D506}"/>
              </a:ext>
            </a:extLst>
          </p:cNvPr>
          <p:cNvSpPr txBox="1">
            <a:spLocks/>
          </p:cNvSpPr>
          <p:nvPr/>
        </p:nvSpPr>
        <p:spPr bwMode="auto">
          <a:xfrm>
            <a:off x="688032" y="260648"/>
            <a:ext cx="7772400" cy="8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kumimoji="0" lang="zh-TW" altLang="en-US" sz="4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國中畢業生適性入學宣導網網址</a:t>
            </a:r>
            <a:endParaRPr kumimoji="0" lang="en-US" altLang="zh-TW" sz="4000" b="1" kern="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08504" cy="628482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68313" y="1628775"/>
          <a:ext cx="8424862" cy="4392613"/>
        </p:xfrm>
        <a:graphic>
          <a:graphicData uri="http://schemas.openxmlformats.org/drawingml/2006/table">
            <a:tbl>
              <a:tblPr/>
              <a:tblGrid>
                <a:gridCol w="842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29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29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29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29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4296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089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輔導老師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其他學科教師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學校行政人員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親戚或長輩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兄弟姊妹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68.7%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7.64%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0.92%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4.25%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4.97%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1.48%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60" name="文字方塊 4"/>
          <p:cNvSpPr txBox="1">
            <a:spLocks noChangeArrowheads="1"/>
          </p:cNvSpPr>
          <p:nvPr/>
        </p:nvSpPr>
        <p:spPr bwMode="auto">
          <a:xfrm>
            <a:off x="900113" y="692150"/>
            <a:ext cx="5903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  <p:extLst>
      <p:ext uri="{BB962C8B-B14F-4D97-AF65-F5344CB8AC3E}">
        <p14:creationId xmlns:p14="http://schemas.microsoft.com/office/powerpoint/2010/main" val="1117676749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771800" y="476672"/>
            <a:ext cx="33845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訊息公告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006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>
            <a:extLst/>
          </p:cNvPr>
          <p:cNvSpPr txBox="1">
            <a:spLocks noChangeArrowheads="1"/>
          </p:cNvSpPr>
          <p:nvPr/>
        </p:nvSpPr>
        <p:spPr bwMode="auto">
          <a:xfrm>
            <a:off x="2699792" y="44978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980728"/>
            <a:ext cx="9144000" cy="19555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2936315"/>
            <a:ext cx="9144000" cy="19555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845307"/>
            <a:ext cx="4499992" cy="200218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2627784" y="47667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宣導專區</a:t>
            </a:r>
          </a:p>
        </p:txBody>
      </p:sp>
      <p:pic>
        <p:nvPicPr>
          <p:cNvPr id="187395" name="Picture 4" descr="Capture_2016_02_28_15_28_10_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1628775"/>
            <a:ext cx="9229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" y="1387075"/>
            <a:ext cx="9144000" cy="547092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/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4701AF1-F720-44AF-A2BA-3CDF91A4198F}" type="slidenum">
              <a:rPr lang="zh-TW" altLang="en-US" sz="1200">
                <a:solidFill>
                  <a:srgbClr val="104031"/>
                </a:solidFill>
                <a:latin typeface="Arial" pitchFamily="34" charset="0"/>
              </a:rPr>
              <a:pPr algn="r" eaLnBrk="1" hangingPunct="1"/>
              <a:t>117</a:t>
            </a:fld>
            <a:endParaRPr lang="en-US" altLang="zh-TW" sz="1200">
              <a:solidFill>
                <a:srgbClr val="104031"/>
              </a:solidFill>
              <a:latin typeface="Arial" pitchFamily="34" charset="0"/>
            </a:endParaRPr>
          </a:p>
        </p:txBody>
      </p:sp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59413" y="1268760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5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5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5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792" y="1785938"/>
            <a:ext cx="9138207" cy="4811414"/>
            <a:chOff x="-22225" y="2159000"/>
            <a:chExt cx="8929688" cy="4196253"/>
          </a:xfrm>
        </p:grpSpPr>
        <p:grpSp>
          <p:nvGrpSpPr>
            <p:cNvPr id="2" name="Group 113"/>
            <p:cNvGrpSpPr>
              <a:grpSpLocks/>
            </p:cNvGrpSpPr>
            <p:nvPr/>
          </p:nvGrpSpPr>
          <p:grpSpPr bwMode="auto">
            <a:xfrm>
              <a:off x="-22225" y="2360613"/>
              <a:ext cx="1598613" cy="692150"/>
              <a:chOff x="0" y="1419612"/>
              <a:chExt cx="1597483" cy="518462"/>
            </a:xfrm>
          </p:grpSpPr>
          <p:sp>
            <p:nvSpPr>
              <p:cNvPr id="38" name="Rectangle 38"/>
              <p:cNvSpPr/>
              <p:nvPr/>
            </p:nvSpPr>
            <p:spPr>
              <a:xfrm>
                <a:off x="0" y="1419612"/>
                <a:ext cx="1597483" cy="51846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/>
              </a:p>
            </p:txBody>
          </p:sp>
          <p:sp>
            <p:nvSpPr>
              <p:cNvPr id="194601" name="Text Placeholder 3"/>
              <p:cNvSpPr txBox="1">
                <a:spLocks/>
              </p:cNvSpPr>
              <p:nvPr/>
            </p:nvSpPr>
            <p:spPr bwMode="auto">
              <a:xfrm>
                <a:off x="589208" y="1540344"/>
                <a:ext cx="73299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en-US" altLang="zh-TW" sz="24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grpSp>
          <p:nvGrpSpPr>
            <p:cNvPr id="3" name="Group 114"/>
            <p:cNvGrpSpPr/>
            <p:nvPr/>
          </p:nvGrpSpPr>
          <p:grpSpPr>
            <a:xfrm>
              <a:off x="-21468" y="3462101"/>
              <a:ext cx="1597275" cy="691283"/>
              <a:chOff x="0" y="2226109"/>
              <a:chExt cx="1597483" cy="518462"/>
            </a:xfrm>
            <a:solidFill>
              <a:schemeClr val="bg2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0" y="2226109"/>
                <a:ext cx="1597483" cy="51846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/>
              </a:p>
            </p:txBody>
          </p:sp>
          <p:sp>
            <p:nvSpPr>
              <p:cNvPr id="42" name="Text Placeholder 3"/>
              <p:cNvSpPr txBox="1">
                <a:spLocks/>
              </p:cNvSpPr>
              <p:nvPr/>
            </p:nvSpPr>
            <p:spPr>
              <a:xfrm>
                <a:off x="575072" y="2346841"/>
                <a:ext cx="747126" cy="276999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grpSp>
          <p:nvGrpSpPr>
            <p:cNvPr id="4" name="Group 115"/>
            <p:cNvGrpSpPr>
              <a:grpSpLocks/>
            </p:cNvGrpSpPr>
            <p:nvPr/>
          </p:nvGrpSpPr>
          <p:grpSpPr bwMode="auto">
            <a:xfrm>
              <a:off x="-22225" y="4562475"/>
              <a:ext cx="1598613" cy="692150"/>
              <a:chOff x="0" y="3090216"/>
              <a:chExt cx="1597483" cy="518462"/>
            </a:xfrm>
          </p:grpSpPr>
          <p:sp>
            <p:nvSpPr>
              <p:cNvPr id="46" name="Rectangle 43"/>
              <p:cNvSpPr/>
              <p:nvPr/>
            </p:nvSpPr>
            <p:spPr>
              <a:xfrm>
                <a:off x="0" y="3090216"/>
                <a:ext cx="1597483" cy="518462"/>
              </a:xfrm>
              <a:prstGeom prst="rect">
                <a:avLst/>
              </a:prstGeom>
              <a:solidFill>
                <a:srgbClr val="3F42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/>
              </a:p>
            </p:txBody>
          </p:sp>
          <p:sp>
            <p:nvSpPr>
              <p:cNvPr id="194599" name="Text Placeholder 3"/>
              <p:cNvSpPr txBox="1">
                <a:spLocks/>
              </p:cNvSpPr>
              <p:nvPr/>
            </p:nvSpPr>
            <p:spPr bwMode="auto">
              <a:xfrm>
                <a:off x="575072" y="3210948"/>
                <a:ext cx="74712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en-US" altLang="zh-TW" sz="24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</p:grpSp>
        <p:grpSp>
          <p:nvGrpSpPr>
            <p:cNvPr id="5" name="Group 116"/>
            <p:cNvGrpSpPr/>
            <p:nvPr/>
          </p:nvGrpSpPr>
          <p:grpSpPr>
            <a:xfrm>
              <a:off x="-21468" y="5663970"/>
              <a:ext cx="1597275" cy="691283"/>
              <a:chOff x="0" y="3896714"/>
              <a:chExt cx="1597483" cy="518462"/>
            </a:xfrm>
            <a:solidFill>
              <a:srgbClr val="42C398"/>
            </a:solidFill>
          </p:grpSpPr>
          <p:sp>
            <p:nvSpPr>
              <p:cNvPr id="49" name="Rectangle 46"/>
              <p:cNvSpPr/>
              <p:nvPr/>
            </p:nvSpPr>
            <p:spPr>
              <a:xfrm>
                <a:off x="0" y="3896714"/>
                <a:ext cx="1597483" cy="51846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/>
              </a:p>
            </p:txBody>
          </p:sp>
          <p:sp>
            <p:nvSpPr>
              <p:cNvPr id="81" name="Text Placeholder 3"/>
              <p:cNvSpPr txBox="1">
                <a:spLocks/>
              </p:cNvSpPr>
              <p:nvPr/>
            </p:nvSpPr>
            <p:spPr>
              <a:xfrm>
                <a:off x="575072" y="4017446"/>
                <a:ext cx="747125" cy="276999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170">
                  <a:spcBef>
                    <a:spcPct val="20000"/>
                  </a:spcBef>
                  <a:defRPr/>
                </a:pPr>
                <a:r>
                  <a:rPr lang="en-US" sz="24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</p:grpSp>
        <p:sp>
          <p:nvSpPr>
            <p:cNvPr id="82" name="Freeform 37"/>
            <p:cNvSpPr/>
            <p:nvPr/>
          </p:nvSpPr>
          <p:spPr>
            <a:xfrm rot="16200000">
              <a:off x="1015207" y="2493169"/>
              <a:ext cx="844550" cy="274637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633676"/>
                <a:gd name="connsiteY0" fmla="*/ 274320 h 274320"/>
                <a:gd name="connsiteX1" fmla="*/ 115214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576069"/>
                <a:gd name="connsiteY0" fmla="*/ 274320 h 274320"/>
                <a:gd name="connsiteX1" fmla="*/ 57607 w 576069"/>
                <a:gd name="connsiteY1" fmla="*/ 0 h 274320"/>
                <a:gd name="connsiteX2" fmla="*/ 576069 w 576069"/>
                <a:gd name="connsiteY2" fmla="*/ 0 h 274320"/>
                <a:gd name="connsiteX3" fmla="*/ 507489 w 576069"/>
                <a:gd name="connsiteY3" fmla="*/ 274320 h 274320"/>
                <a:gd name="connsiteX4" fmla="*/ 0 w 576069"/>
                <a:gd name="connsiteY4" fmla="*/ 274320 h 274320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65097 w 633677"/>
                <a:gd name="connsiteY3" fmla="*/ 274320 h 274323"/>
                <a:gd name="connsiteX4" fmla="*/ 0 w 633677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18463 w 633677"/>
                <a:gd name="connsiteY3" fmla="*/ 274323 h 274323"/>
                <a:gd name="connsiteX4" fmla="*/ 0 w 633677"/>
                <a:gd name="connsiteY4" fmla="*/ 274323 h 2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83" name="Freeform 41"/>
            <p:cNvSpPr/>
            <p:nvPr/>
          </p:nvSpPr>
          <p:spPr>
            <a:xfrm rot="16200000">
              <a:off x="1015207" y="3593306"/>
              <a:ext cx="844550" cy="274637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633676"/>
                <a:gd name="connsiteY0" fmla="*/ 274320 h 274320"/>
                <a:gd name="connsiteX1" fmla="*/ 115214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576069"/>
                <a:gd name="connsiteY0" fmla="*/ 274320 h 274320"/>
                <a:gd name="connsiteX1" fmla="*/ 57607 w 576069"/>
                <a:gd name="connsiteY1" fmla="*/ 0 h 274320"/>
                <a:gd name="connsiteX2" fmla="*/ 576069 w 576069"/>
                <a:gd name="connsiteY2" fmla="*/ 0 h 274320"/>
                <a:gd name="connsiteX3" fmla="*/ 507489 w 576069"/>
                <a:gd name="connsiteY3" fmla="*/ 274320 h 274320"/>
                <a:gd name="connsiteX4" fmla="*/ 0 w 576069"/>
                <a:gd name="connsiteY4" fmla="*/ 274320 h 274320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65097 w 633677"/>
                <a:gd name="connsiteY3" fmla="*/ 274320 h 274323"/>
                <a:gd name="connsiteX4" fmla="*/ 0 w 633677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18463 w 633677"/>
                <a:gd name="connsiteY3" fmla="*/ 274323 h 274323"/>
                <a:gd name="connsiteX4" fmla="*/ 0 w 633677"/>
                <a:gd name="connsiteY4" fmla="*/ 274323 h 2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84" name="Freeform 44"/>
            <p:cNvSpPr/>
            <p:nvPr/>
          </p:nvSpPr>
          <p:spPr>
            <a:xfrm rot="16200000">
              <a:off x="1015207" y="4695031"/>
              <a:ext cx="844550" cy="274637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633676"/>
                <a:gd name="connsiteY0" fmla="*/ 274320 h 274320"/>
                <a:gd name="connsiteX1" fmla="*/ 115214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576069"/>
                <a:gd name="connsiteY0" fmla="*/ 274320 h 274320"/>
                <a:gd name="connsiteX1" fmla="*/ 57607 w 576069"/>
                <a:gd name="connsiteY1" fmla="*/ 0 h 274320"/>
                <a:gd name="connsiteX2" fmla="*/ 576069 w 576069"/>
                <a:gd name="connsiteY2" fmla="*/ 0 h 274320"/>
                <a:gd name="connsiteX3" fmla="*/ 507489 w 576069"/>
                <a:gd name="connsiteY3" fmla="*/ 274320 h 274320"/>
                <a:gd name="connsiteX4" fmla="*/ 0 w 576069"/>
                <a:gd name="connsiteY4" fmla="*/ 274320 h 274320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65097 w 633677"/>
                <a:gd name="connsiteY3" fmla="*/ 274320 h 274323"/>
                <a:gd name="connsiteX4" fmla="*/ 0 w 633677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18463 w 633677"/>
                <a:gd name="connsiteY3" fmla="*/ 274323 h 274323"/>
                <a:gd name="connsiteX4" fmla="*/ 0 w 633677"/>
                <a:gd name="connsiteY4" fmla="*/ 274323 h 2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85" name="Freeform 47"/>
            <p:cNvSpPr/>
            <p:nvPr/>
          </p:nvSpPr>
          <p:spPr>
            <a:xfrm rot="16200000">
              <a:off x="1015207" y="5795169"/>
              <a:ext cx="844550" cy="274637"/>
            </a:xfrm>
            <a:custGeom>
              <a:avLst/>
              <a:gdLst>
                <a:gd name="connsiteX0" fmla="*/ 0 w 633676"/>
                <a:gd name="connsiteY0" fmla="*/ 274320 h 274320"/>
                <a:gd name="connsiteX1" fmla="*/ 68580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633676"/>
                <a:gd name="connsiteY0" fmla="*/ 274320 h 274320"/>
                <a:gd name="connsiteX1" fmla="*/ 115214 w 633676"/>
                <a:gd name="connsiteY1" fmla="*/ 0 h 274320"/>
                <a:gd name="connsiteX2" fmla="*/ 633676 w 633676"/>
                <a:gd name="connsiteY2" fmla="*/ 0 h 274320"/>
                <a:gd name="connsiteX3" fmla="*/ 565096 w 633676"/>
                <a:gd name="connsiteY3" fmla="*/ 274320 h 274320"/>
                <a:gd name="connsiteX4" fmla="*/ 0 w 633676"/>
                <a:gd name="connsiteY4" fmla="*/ 274320 h 274320"/>
                <a:gd name="connsiteX0" fmla="*/ 0 w 576069"/>
                <a:gd name="connsiteY0" fmla="*/ 274320 h 274320"/>
                <a:gd name="connsiteX1" fmla="*/ 57607 w 576069"/>
                <a:gd name="connsiteY1" fmla="*/ 0 h 274320"/>
                <a:gd name="connsiteX2" fmla="*/ 576069 w 576069"/>
                <a:gd name="connsiteY2" fmla="*/ 0 h 274320"/>
                <a:gd name="connsiteX3" fmla="*/ 507489 w 576069"/>
                <a:gd name="connsiteY3" fmla="*/ 274320 h 274320"/>
                <a:gd name="connsiteX4" fmla="*/ 0 w 576069"/>
                <a:gd name="connsiteY4" fmla="*/ 274320 h 274320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576069"/>
                <a:gd name="connsiteY0" fmla="*/ 274323 h 274323"/>
                <a:gd name="connsiteX1" fmla="*/ 57607 w 576069"/>
                <a:gd name="connsiteY1" fmla="*/ 0 h 274323"/>
                <a:gd name="connsiteX2" fmla="*/ 576069 w 576069"/>
                <a:gd name="connsiteY2" fmla="*/ 0 h 274323"/>
                <a:gd name="connsiteX3" fmla="*/ 507489 w 576069"/>
                <a:gd name="connsiteY3" fmla="*/ 274320 h 274323"/>
                <a:gd name="connsiteX4" fmla="*/ 0 w 576069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65097 w 633677"/>
                <a:gd name="connsiteY3" fmla="*/ 274320 h 274323"/>
                <a:gd name="connsiteX4" fmla="*/ 0 w 633677"/>
                <a:gd name="connsiteY4" fmla="*/ 274323 h 274323"/>
                <a:gd name="connsiteX0" fmla="*/ 0 w 633677"/>
                <a:gd name="connsiteY0" fmla="*/ 274323 h 274323"/>
                <a:gd name="connsiteX1" fmla="*/ 115215 w 633677"/>
                <a:gd name="connsiteY1" fmla="*/ 0 h 274323"/>
                <a:gd name="connsiteX2" fmla="*/ 633677 w 633677"/>
                <a:gd name="connsiteY2" fmla="*/ 0 h 274323"/>
                <a:gd name="connsiteX3" fmla="*/ 518463 w 633677"/>
                <a:gd name="connsiteY3" fmla="*/ 274323 h 274323"/>
                <a:gd name="connsiteX4" fmla="*/ 0 w 633677"/>
                <a:gd name="connsiteY4" fmla="*/ 274323 h 2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677" h="274323">
                  <a:moveTo>
                    <a:pt x="0" y="274323"/>
                  </a:moveTo>
                  <a:lnTo>
                    <a:pt x="115215" y="0"/>
                  </a:lnTo>
                  <a:lnTo>
                    <a:pt x="633677" y="0"/>
                  </a:lnTo>
                  <a:lnTo>
                    <a:pt x="518463" y="274323"/>
                  </a:lnTo>
                  <a:lnTo>
                    <a:pt x="0" y="27432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92" name="Pentagon 39"/>
            <p:cNvSpPr/>
            <p:nvPr/>
          </p:nvSpPr>
          <p:spPr>
            <a:xfrm>
              <a:off x="1300163" y="2208213"/>
              <a:ext cx="3249612" cy="69056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95" name="Pentagon 42"/>
            <p:cNvSpPr/>
            <p:nvPr/>
          </p:nvSpPr>
          <p:spPr>
            <a:xfrm>
              <a:off x="1300163" y="3308350"/>
              <a:ext cx="2730500" cy="69215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98" name="Pentagon 45"/>
            <p:cNvSpPr/>
            <p:nvPr/>
          </p:nvSpPr>
          <p:spPr>
            <a:xfrm>
              <a:off x="1300163" y="4410075"/>
              <a:ext cx="2209800" cy="690563"/>
            </a:xfrm>
            <a:prstGeom prst="homePlate">
              <a:avLst/>
            </a:prstGeom>
            <a:solidFill>
              <a:srgbClr val="545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101" name="Pentagon 48"/>
            <p:cNvSpPr/>
            <p:nvPr/>
          </p:nvSpPr>
          <p:spPr>
            <a:xfrm>
              <a:off x="1300163" y="5510213"/>
              <a:ext cx="1676400" cy="69215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556" dirty="0"/>
            </a:p>
          </p:txBody>
        </p:sp>
        <p:sp>
          <p:nvSpPr>
            <p:cNvPr id="50" name="TextBox 59"/>
            <p:cNvSpPr txBox="1">
              <a:spLocks noChangeArrowheads="1"/>
            </p:cNvSpPr>
            <p:nvPr/>
          </p:nvSpPr>
          <p:spPr bwMode="auto">
            <a:xfrm flipH="1">
              <a:off x="1406525" y="2350116"/>
              <a:ext cx="2660650" cy="4302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fontAlgn="ctr">
                <a:defRPr/>
              </a:pPr>
              <a:r>
                <a:rPr lang="zh-TW" altLang="en-US" sz="22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高中職非義務教育</a:t>
              </a:r>
              <a:endParaRPr lang="en-US" altLang="ko-KR" sz="2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矩形 50"/>
            <p:cNvSpPr>
              <a:spLocks noChangeArrowheads="1"/>
            </p:cNvSpPr>
            <p:nvPr/>
          </p:nvSpPr>
          <p:spPr bwMode="auto">
            <a:xfrm>
              <a:off x="5362575" y="2244725"/>
              <a:ext cx="3036888" cy="7239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>
              <a:spAutoFit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延長受教育時間，提高人民基本學力；技職教育再造</a:t>
              </a: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。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TextBox 59"/>
            <p:cNvSpPr txBox="1">
              <a:spLocks noChangeArrowheads="1"/>
            </p:cNvSpPr>
            <p:nvPr/>
          </p:nvSpPr>
          <p:spPr bwMode="auto">
            <a:xfrm flipH="1">
              <a:off x="1406525" y="3413125"/>
              <a:ext cx="2293938" cy="4302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fontAlgn="ctr">
                <a:defRPr/>
              </a:pPr>
              <a:r>
                <a:rPr lang="zh-TW" altLang="en-US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招生數</a:t>
              </a:r>
              <a:r>
                <a:rPr lang="en-US" altLang="zh-TW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&gt;&gt;</a:t>
              </a:r>
              <a:r>
                <a:rPr lang="zh-TW" altLang="en-US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學生數</a:t>
              </a:r>
              <a:endParaRPr lang="en-US" altLang="ko-KR" sz="22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TextBox 59"/>
            <p:cNvSpPr txBox="1">
              <a:spLocks noChangeArrowheads="1"/>
            </p:cNvSpPr>
            <p:nvPr/>
          </p:nvSpPr>
          <p:spPr bwMode="auto">
            <a:xfrm flipH="1">
              <a:off x="1192213" y="4538663"/>
              <a:ext cx="2214562" cy="4302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fontAlgn="ctr">
                <a:defRPr/>
              </a:pPr>
              <a:r>
                <a:rPr lang="zh-TW" altLang="en-US" sz="2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會考成績非唯一</a:t>
              </a:r>
              <a:endParaRPr lang="en-US" altLang="ko-KR" sz="22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TextBox 59"/>
            <p:cNvSpPr txBox="1">
              <a:spLocks noChangeArrowheads="1"/>
            </p:cNvSpPr>
            <p:nvPr/>
          </p:nvSpPr>
          <p:spPr bwMode="auto">
            <a:xfrm flipH="1">
              <a:off x="935038" y="5624513"/>
              <a:ext cx="1757362" cy="431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>
                <a:defRPr/>
              </a:pPr>
              <a:r>
                <a:rPr lang="zh-TW" altLang="en-US" sz="22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適性輔導</a:t>
              </a:r>
              <a:endParaRPr lang="en-US" altLang="ko-KR" sz="2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" name="组合 2"/>
            <p:cNvGrpSpPr>
              <a:grpSpLocks/>
            </p:cNvGrpSpPr>
            <p:nvPr/>
          </p:nvGrpSpPr>
          <p:grpSpPr bwMode="auto">
            <a:xfrm>
              <a:off x="4168775" y="3249613"/>
              <a:ext cx="593725" cy="792162"/>
              <a:chOff x="5556077" y="2781175"/>
              <a:chExt cx="792364" cy="792365"/>
            </a:xfrm>
          </p:grpSpPr>
          <p:sp>
            <p:nvSpPr>
              <p:cNvPr id="87" name="Oval 50"/>
              <p:cNvSpPr/>
              <p:nvPr/>
            </p:nvSpPr>
            <p:spPr>
              <a:xfrm>
                <a:off x="5556077" y="2781175"/>
                <a:ext cx="792364" cy="7923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grpSp>
            <p:nvGrpSpPr>
              <p:cNvPr id="8" name="组合 56"/>
              <p:cNvGrpSpPr>
                <a:grpSpLocks noChangeAspect="1"/>
              </p:cNvGrpSpPr>
              <p:nvPr/>
            </p:nvGrpSpPr>
            <p:grpSpPr>
              <a:xfrm>
                <a:off x="5805695" y="2930428"/>
                <a:ext cx="293129" cy="493858"/>
                <a:chOff x="6982613" y="4660429"/>
                <a:chExt cx="292099" cy="49212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8" name="Freeform 15"/>
                <p:cNvSpPr>
                  <a:spLocks noEditPoints="1"/>
                </p:cNvSpPr>
                <p:nvPr/>
              </p:nvSpPr>
              <p:spPr bwMode="auto">
                <a:xfrm>
                  <a:off x="6982613" y="4660429"/>
                  <a:ext cx="292099" cy="492124"/>
                </a:xfrm>
                <a:custGeom>
                  <a:avLst/>
                  <a:gdLst>
                    <a:gd name="T0" fmla="*/ 0 w 166"/>
                    <a:gd name="T1" fmla="*/ 444500 h 280"/>
                    <a:gd name="T2" fmla="*/ 263525 w 166"/>
                    <a:gd name="T3" fmla="*/ 444500 h 280"/>
                    <a:gd name="T4" fmla="*/ 263525 w 166"/>
                    <a:gd name="T5" fmla="*/ 425450 h 280"/>
                    <a:gd name="T6" fmla="*/ 263525 w 166"/>
                    <a:gd name="T7" fmla="*/ 425450 h 280"/>
                    <a:gd name="T8" fmla="*/ 260350 w 166"/>
                    <a:gd name="T9" fmla="*/ 419100 h 280"/>
                    <a:gd name="T10" fmla="*/ 254000 w 166"/>
                    <a:gd name="T11" fmla="*/ 415925 h 280"/>
                    <a:gd name="T12" fmla="*/ 9525 w 166"/>
                    <a:gd name="T13" fmla="*/ 415925 h 280"/>
                    <a:gd name="T14" fmla="*/ 9525 w 166"/>
                    <a:gd name="T15" fmla="*/ 415925 h 280"/>
                    <a:gd name="T16" fmla="*/ 3175 w 166"/>
                    <a:gd name="T17" fmla="*/ 419100 h 280"/>
                    <a:gd name="T18" fmla="*/ 0 w 166"/>
                    <a:gd name="T19" fmla="*/ 425450 h 280"/>
                    <a:gd name="T20" fmla="*/ 0 w 166"/>
                    <a:gd name="T21" fmla="*/ 444500 h 280"/>
                    <a:gd name="T22" fmla="*/ 0 w 166"/>
                    <a:gd name="T23" fmla="*/ 444500 h 280"/>
                    <a:gd name="T24" fmla="*/ 0 w 166"/>
                    <a:gd name="T25" fmla="*/ 0 h 280"/>
                    <a:gd name="T26" fmla="*/ 263525 w 166"/>
                    <a:gd name="T27" fmla="*/ 0 h 280"/>
                    <a:gd name="T28" fmla="*/ 263525 w 166"/>
                    <a:gd name="T29" fmla="*/ 19050 h 280"/>
                    <a:gd name="T30" fmla="*/ 263525 w 166"/>
                    <a:gd name="T31" fmla="*/ 19050 h 280"/>
                    <a:gd name="T32" fmla="*/ 260350 w 166"/>
                    <a:gd name="T33" fmla="*/ 25400 h 280"/>
                    <a:gd name="T34" fmla="*/ 254000 w 166"/>
                    <a:gd name="T35" fmla="*/ 28575 h 280"/>
                    <a:gd name="T36" fmla="*/ 9525 w 166"/>
                    <a:gd name="T37" fmla="*/ 28575 h 280"/>
                    <a:gd name="T38" fmla="*/ 9525 w 166"/>
                    <a:gd name="T39" fmla="*/ 28575 h 280"/>
                    <a:gd name="T40" fmla="*/ 3175 w 166"/>
                    <a:gd name="T41" fmla="*/ 25400 h 280"/>
                    <a:gd name="T42" fmla="*/ 0 w 166"/>
                    <a:gd name="T43" fmla="*/ 19050 h 280"/>
                    <a:gd name="T44" fmla="*/ 0 w 166"/>
                    <a:gd name="T45" fmla="*/ 0 h 28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6"/>
                    <a:gd name="T70" fmla="*/ 0 h 280"/>
                    <a:gd name="T71" fmla="*/ 166 w 166"/>
                    <a:gd name="T72" fmla="*/ 280 h 28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6" h="280">
                      <a:moveTo>
                        <a:pt x="0" y="280"/>
                      </a:moveTo>
                      <a:lnTo>
                        <a:pt x="166" y="280"/>
                      </a:lnTo>
                      <a:lnTo>
                        <a:pt x="166" y="268"/>
                      </a:lnTo>
                      <a:lnTo>
                        <a:pt x="164" y="264"/>
                      </a:lnTo>
                      <a:lnTo>
                        <a:pt x="160" y="262"/>
                      </a:lnTo>
                      <a:lnTo>
                        <a:pt x="6" y="262"/>
                      </a:lnTo>
                      <a:lnTo>
                        <a:pt x="2" y="264"/>
                      </a:lnTo>
                      <a:lnTo>
                        <a:pt x="0" y="268"/>
                      </a:lnTo>
                      <a:lnTo>
                        <a:pt x="0" y="280"/>
                      </a:lnTo>
                      <a:close/>
                      <a:moveTo>
                        <a:pt x="0" y="0"/>
                      </a:moveTo>
                      <a:lnTo>
                        <a:pt x="166" y="0"/>
                      </a:lnTo>
                      <a:lnTo>
                        <a:pt x="166" y="12"/>
                      </a:lnTo>
                      <a:lnTo>
                        <a:pt x="164" y="16"/>
                      </a:lnTo>
                      <a:lnTo>
                        <a:pt x="160" y="18"/>
                      </a:lnTo>
                      <a:lnTo>
                        <a:pt x="6" y="18"/>
                      </a:lnTo>
                      <a:lnTo>
                        <a:pt x="2" y="16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4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Freeform 16"/>
                <p:cNvSpPr>
                  <a:spLocks noEditPoints="1"/>
                </p:cNvSpPr>
                <p:nvPr/>
              </p:nvSpPr>
              <p:spPr bwMode="auto">
                <a:xfrm>
                  <a:off x="7006425" y="4706468"/>
                  <a:ext cx="244476" cy="400050"/>
                </a:xfrm>
                <a:custGeom>
                  <a:avLst/>
                  <a:gdLst>
                    <a:gd name="T0" fmla="*/ 22225 w 138"/>
                    <a:gd name="T1" fmla="*/ 79375 h 228"/>
                    <a:gd name="T2" fmla="*/ 22225 w 138"/>
                    <a:gd name="T3" fmla="*/ 92075 h 228"/>
                    <a:gd name="T4" fmla="*/ 31750 w 138"/>
                    <a:gd name="T5" fmla="*/ 111125 h 228"/>
                    <a:gd name="T6" fmla="*/ 76200 w 138"/>
                    <a:gd name="T7" fmla="*/ 152400 h 228"/>
                    <a:gd name="T8" fmla="*/ 88900 w 138"/>
                    <a:gd name="T9" fmla="*/ 165100 h 228"/>
                    <a:gd name="T10" fmla="*/ 92075 w 138"/>
                    <a:gd name="T11" fmla="*/ 180975 h 228"/>
                    <a:gd name="T12" fmla="*/ 76200 w 138"/>
                    <a:gd name="T13" fmla="*/ 209550 h 228"/>
                    <a:gd name="T14" fmla="*/ 38100 w 138"/>
                    <a:gd name="T15" fmla="*/ 241300 h 228"/>
                    <a:gd name="T16" fmla="*/ 25400 w 138"/>
                    <a:gd name="T17" fmla="*/ 257175 h 228"/>
                    <a:gd name="T18" fmla="*/ 22225 w 138"/>
                    <a:gd name="T19" fmla="*/ 279400 h 228"/>
                    <a:gd name="T20" fmla="*/ 0 w 138"/>
                    <a:gd name="T21" fmla="*/ 361950 h 228"/>
                    <a:gd name="T22" fmla="*/ 0 w 138"/>
                    <a:gd name="T23" fmla="*/ 273050 h 228"/>
                    <a:gd name="T24" fmla="*/ 3175 w 138"/>
                    <a:gd name="T25" fmla="*/ 244475 h 228"/>
                    <a:gd name="T26" fmla="*/ 22225 w 138"/>
                    <a:gd name="T27" fmla="*/ 225425 h 228"/>
                    <a:gd name="T28" fmla="*/ 57150 w 138"/>
                    <a:gd name="T29" fmla="*/ 193675 h 228"/>
                    <a:gd name="T30" fmla="*/ 66675 w 138"/>
                    <a:gd name="T31" fmla="*/ 180975 h 228"/>
                    <a:gd name="T32" fmla="*/ 57150 w 138"/>
                    <a:gd name="T33" fmla="*/ 168275 h 228"/>
                    <a:gd name="T34" fmla="*/ 22225 w 138"/>
                    <a:gd name="T35" fmla="*/ 136525 h 228"/>
                    <a:gd name="T36" fmla="*/ 3175 w 138"/>
                    <a:gd name="T37" fmla="*/ 114300 h 228"/>
                    <a:gd name="T38" fmla="*/ 0 w 138"/>
                    <a:gd name="T39" fmla="*/ 88900 h 228"/>
                    <a:gd name="T40" fmla="*/ 22225 w 138"/>
                    <a:gd name="T41" fmla="*/ 0 h 228"/>
                    <a:gd name="T42" fmla="*/ 196850 w 138"/>
                    <a:gd name="T43" fmla="*/ 361950 h 228"/>
                    <a:gd name="T44" fmla="*/ 196850 w 138"/>
                    <a:gd name="T45" fmla="*/ 279400 h 228"/>
                    <a:gd name="T46" fmla="*/ 193675 w 138"/>
                    <a:gd name="T47" fmla="*/ 257175 h 228"/>
                    <a:gd name="T48" fmla="*/ 180975 w 138"/>
                    <a:gd name="T49" fmla="*/ 241300 h 228"/>
                    <a:gd name="T50" fmla="*/ 142875 w 138"/>
                    <a:gd name="T51" fmla="*/ 209550 h 228"/>
                    <a:gd name="T52" fmla="*/ 127000 w 138"/>
                    <a:gd name="T53" fmla="*/ 180975 h 228"/>
                    <a:gd name="T54" fmla="*/ 130175 w 138"/>
                    <a:gd name="T55" fmla="*/ 165100 h 228"/>
                    <a:gd name="T56" fmla="*/ 180975 w 138"/>
                    <a:gd name="T57" fmla="*/ 120650 h 228"/>
                    <a:gd name="T58" fmla="*/ 187325 w 138"/>
                    <a:gd name="T59" fmla="*/ 111125 h 228"/>
                    <a:gd name="T60" fmla="*/ 196850 w 138"/>
                    <a:gd name="T61" fmla="*/ 92075 h 228"/>
                    <a:gd name="T62" fmla="*/ 196850 w 138"/>
                    <a:gd name="T63" fmla="*/ 0 h 228"/>
                    <a:gd name="T64" fmla="*/ 219075 w 138"/>
                    <a:gd name="T65" fmla="*/ 88900 h 228"/>
                    <a:gd name="T66" fmla="*/ 219075 w 138"/>
                    <a:gd name="T67" fmla="*/ 104775 h 228"/>
                    <a:gd name="T68" fmla="*/ 209550 w 138"/>
                    <a:gd name="T69" fmla="*/ 127000 h 228"/>
                    <a:gd name="T70" fmla="*/ 161925 w 138"/>
                    <a:gd name="T71" fmla="*/ 168275 h 228"/>
                    <a:gd name="T72" fmla="*/ 155575 w 138"/>
                    <a:gd name="T73" fmla="*/ 174625 h 228"/>
                    <a:gd name="T74" fmla="*/ 155575 w 138"/>
                    <a:gd name="T75" fmla="*/ 187325 h 228"/>
                    <a:gd name="T76" fmla="*/ 196850 w 138"/>
                    <a:gd name="T77" fmla="*/ 225425 h 228"/>
                    <a:gd name="T78" fmla="*/ 209550 w 138"/>
                    <a:gd name="T79" fmla="*/ 234950 h 228"/>
                    <a:gd name="T80" fmla="*/ 219075 w 138"/>
                    <a:gd name="T81" fmla="*/ 257175 h 228"/>
                    <a:gd name="T82" fmla="*/ 219075 w 138"/>
                    <a:gd name="T83" fmla="*/ 361950 h 22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38"/>
                    <a:gd name="T127" fmla="*/ 0 h 228"/>
                    <a:gd name="T128" fmla="*/ 138 w 138"/>
                    <a:gd name="T129" fmla="*/ 228 h 22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38" h="228">
                      <a:moveTo>
                        <a:pt x="14" y="0"/>
                      </a:moveTo>
                      <a:lnTo>
                        <a:pt x="14" y="50"/>
                      </a:lnTo>
                      <a:lnTo>
                        <a:pt x="14" y="58"/>
                      </a:lnTo>
                      <a:lnTo>
                        <a:pt x="16" y="66"/>
                      </a:lnTo>
                      <a:lnTo>
                        <a:pt x="20" y="70"/>
                      </a:lnTo>
                      <a:lnTo>
                        <a:pt x="24" y="76"/>
                      </a:lnTo>
                      <a:lnTo>
                        <a:pt x="48" y="96"/>
                      </a:lnTo>
                      <a:lnTo>
                        <a:pt x="56" y="104"/>
                      </a:lnTo>
                      <a:lnTo>
                        <a:pt x="58" y="110"/>
                      </a:lnTo>
                      <a:lnTo>
                        <a:pt x="58" y="114"/>
                      </a:lnTo>
                      <a:lnTo>
                        <a:pt x="56" y="122"/>
                      </a:lnTo>
                      <a:lnTo>
                        <a:pt x="48" y="132"/>
                      </a:lnTo>
                      <a:lnTo>
                        <a:pt x="24" y="152"/>
                      </a:lnTo>
                      <a:lnTo>
                        <a:pt x="20" y="156"/>
                      </a:lnTo>
                      <a:lnTo>
                        <a:pt x="16" y="162"/>
                      </a:lnTo>
                      <a:lnTo>
                        <a:pt x="14" y="168"/>
                      </a:lnTo>
                      <a:lnTo>
                        <a:pt x="14" y="176"/>
                      </a:lnTo>
                      <a:lnTo>
                        <a:pt x="14" y="228"/>
                      </a:lnTo>
                      <a:lnTo>
                        <a:pt x="0" y="228"/>
                      </a:lnTo>
                      <a:lnTo>
                        <a:pt x="0" y="172"/>
                      </a:lnTo>
                      <a:lnTo>
                        <a:pt x="0" y="162"/>
                      </a:lnTo>
                      <a:lnTo>
                        <a:pt x="2" y="154"/>
                      </a:lnTo>
                      <a:lnTo>
                        <a:pt x="8" y="148"/>
                      </a:lnTo>
                      <a:lnTo>
                        <a:pt x="14" y="142"/>
                      </a:lnTo>
                      <a:lnTo>
                        <a:pt x="36" y="122"/>
                      </a:lnTo>
                      <a:lnTo>
                        <a:pt x="40" y="118"/>
                      </a:lnTo>
                      <a:lnTo>
                        <a:pt x="42" y="114"/>
                      </a:lnTo>
                      <a:lnTo>
                        <a:pt x="40" y="110"/>
                      </a:lnTo>
                      <a:lnTo>
                        <a:pt x="36" y="106"/>
                      </a:lnTo>
                      <a:lnTo>
                        <a:pt x="14" y="86"/>
                      </a:lnTo>
                      <a:lnTo>
                        <a:pt x="8" y="80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  <a:moveTo>
                        <a:pt x="124" y="228"/>
                      </a:moveTo>
                      <a:lnTo>
                        <a:pt x="124" y="176"/>
                      </a:lnTo>
                      <a:lnTo>
                        <a:pt x="124" y="168"/>
                      </a:lnTo>
                      <a:lnTo>
                        <a:pt x="122" y="162"/>
                      </a:lnTo>
                      <a:lnTo>
                        <a:pt x="118" y="156"/>
                      </a:lnTo>
                      <a:lnTo>
                        <a:pt x="114" y="152"/>
                      </a:lnTo>
                      <a:lnTo>
                        <a:pt x="90" y="132"/>
                      </a:lnTo>
                      <a:lnTo>
                        <a:pt x="82" y="122"/>
                      </a:lnTo>
                      <a:lnTo>
                        <a:pt x="80" y="114"/>
                      </a:lnTo>
                      <a:lnTo>
                        <a:pt x="80" y="110"/>
                      </a:lnTo>
                      <a:lnTo>
                        <a:pt x="82" y="104"/>
                      </a:lnTo>
                      <a:lnTo>
                        <a:pt x="90" y="96"/>
                      </a:lnTo>
                      <a:lnTo>
                        <a:pt x="114" y="76"/>
                      </a:lnTo>
                      <a:lnTo>
                        <a:pt x="118" y="70"/>
                      </a:lnTo>
                      <a:lnTo>
                        <a:pt x="122" y="66"/>
                      </a:lnTo>
                      <a:lnTo>
                        <a:pt x="124" y="58"/>
                      </a:lnTo>
                      <a:lnTo>
                        <a:pt x="124" y="50"/>
                      </a:lnTo>
                      <a:lnTo>
                        <a:pt x="124" y="0"/>
                      </a:lnTo>
                      <a:lnTo>
                        <a:pt x="138" y="0"/>
                      </a:lnTo>
                      <a:lnTo>
                        <a:pt x="138" y="56"/>
                      </a:lnTo>
                      <a:lnTo>
                        <a:pt x="138" y="66"/>
                      </a:lnTo>
                      <a:lnTo>
                        <a:pt x="136" y="72"/>
                      </a:lnTo>
                      <a:lnTo>
                        <a:pt x="132" y="80"/>
                      </a:lnTo>
                      <a:lnTo>
                        <a:pt x="124" y="86"/>
                      </a:lnTo>
                      <a:lnTo>
                        <a:pt x="102" y="106"/>
                      </a:lnTo>
                      <a:lnTo>
                        <a:pt x="98" y="110"/>
                      </a:lnTo>
                      <a:lnTo>
                        <a:pt x="96" y="114"/>
                      </a:lnTo>
                      <a:lnTo>
                        <a:pt x="98" y="118"/>
                      </a:lnTo>
                      <a:lnTo>
                        <a:pt x="102" y="122"/>
                      </a:lnTo>
                      <a:lnTo>
                        <a:pt x="124" y="142"/>
                      </a:lnTo>
                      <a:lnTo>
                        <a:pt x="132" y="148"/>
                      </a:lnTo>
                      <a:lnTo>
                        <a:pt x="136" y="154"/>
                      </a:lnTo>
                      <a:lnTo>
                        <a:pt x="138" y="162"/>
                      </a:lnTo>
                      <a:lnTo>
                        <a:pt x="138" y="172"/>
                      </a:lnTo>
                      <a:lnTo>
                        <a:pt x="138" y="228"/>
                      </a:lnTo>
                      <a:lnTo>
                        <a:pt x="124" y="22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4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0" name="Freeform 17"/>
                <p:cNvSpPr>
                  <a:spLocks/>
                </p:cNvSpPr>
                <p:nvPr/>
              </p:nvSpPr>
              <p:spPr bwMode="auto">
                <a:xfrm>
                  <a:off x="7046112" y="4827118"/>
                  <a:ext cx="165100" cy="279400"/>
                </a:xfrm>
                <a:custGeom>
                  <a:avLst/>
                  <a:gdLst>
                    <a:gd name="T0" fmla="*/ 0 w 94"/>
                    <a:gd name="T1" fmla="*/ 254000 h 160"/>
                    <a:gd name="T2" fmla="*/ 76200 w 94"/>
                    <a:gd name="T3" fmla="*/ 254000 h 160"/>
                    <a:gd name="T4" fmla="*/ 149225 w 94"/>
                    <a:gd name="T5" fmla="*/ 254000 h 160"/>
                    <a:gd name="T6" fmla="*/ 149225 w 94"/>
                    <a:gd name="T7" fmla="*/ 212725 h 160"/>
                    <a:gd name="T8" fmla="*/ 92075 w 94"/>
                    <a:gd name="T9" fmla="*/ 155575 h 160"/>
                    <a:gd name="T10" fmla="*/ 92075 w 94"/>
                    <a:gd name="T11" fmla="*/ 155575 h 160"/>
                    <a:gd name="T12" fmla="*/ 85725 w 94"/>
                    <a:gd name="T13" fmla="*/ 149225 h 160"/>
                    <a:gd name="T14" fmla="*/ 82550 w 94"/>
                    <a:gd name="T15" fmla="*/ 142875 h 160"/>
                    <a:gd name="T16" fmla="*/ 82550 w 94"/>
                    <a:gd name="T17" fmla="*/ 123825 h 160"/>
                    <a:gd name="T18" fmla="*/ 82550 w 94"/>
                    <a:gd name="T19" fmla="*/ 69850 h 160"/>
                    <a:gd name="T20" fmla="*/ 82550 w 94"/>
                    <a:gd name="T21" fmla="*/ 69850 h 160"/>
                    <a:gd name="T22" fmla="*/ 82550 w 94"/>
                    <a:gd name="T23" fmla="*/ 60325 h 160"/>
                    <a:gd name="T24" fmla="*/ 85725 w 94"/>
                    <a:gd name="T25" fmla="*/ 50800 h 160"/>
                    <a:gd name="T26" fmla="*/ 98425 w 94"/>
                    <a:gd name="T27" fmla="*/ 34925 h 160"/>
                    <a:gd name="T28" fmla="*/ 120650 w 94"/>
                    <a:gd name="T29" fmla="*/ 15875 h 160"/>
                    <a:gd name="T30" fmla="*/ 120650 w 94"/>
                    <a:gd name="T31" fmla="*/ 15875 h 160"/>
                    <a:gd name="T32" fmla="*/ 130175 w 94"/>
                    <a:gd name="T33" fmla="*/ 9525 h 160"/>
                    <a:gd name="T34" fmla="*/ 139700 w 94"/>
                    <a:gd name="T35" fmla="*/ 0 h 160"/>
                    <a:gd name="T36" fmla="*/ 76200 w 94"/>
                    <a:gd name="T37" fmla="*/ 0 h 160"/>
                    <a:gd name="T38" fmla="*/ 9525 w 94"/>
                    <a:gd name="T39" fmla="*/ 0 h 160"/>
                    <a:gd name="T40" fmla="*/ 9525 w 94"/>
                    <a:gd name="T41" fmla="*/ 0 h 160"/>
                    <a:gd name="T42" fmla="*/ 19050 w 94"/>
                    <a:gd name="T43" fmla="*/ 9525 h 160"/>
                    <a:gd name="T44" fmla="*/ 28575 w 94"/>
                    <a:gd name="T45" fmla="*/ 15875 h 160"/>
                    <a:gd name="T46" fmla="*/ 50800 w 94"/>
                    <a:gd name="T47" fmla="*/ 34925 h 160"/>
                    <a:gd name="T48" fmla="*/ 50800 w 94"/>
                    <a:gd name="T49" fmla="*/ 34925 h 160"/>
                    <a:gd name="T50" fmla="*/ 60325 w 94"/>
                    <a:gd name="T51" fmla="*/ 50800 h 160"/>
                    <a:gd name="T52" fmla="*/ 66675 w 94"/>
                    <a:gd name="T53" fmla="*/ 60325 h 160"/>
                    <a:gd name="T54" fmla="*/ 66675 w 94"/>
                    <a:gd name="T55" fmla="*/ 69850 h 160"/>
                    <a:gd name="T56" fmla="*/ 66675 w 94"/>
                    <a:gd name="T57" fmla="*/ 123825 h 160"/>
                    <a:gd name="T58" fmla="*/ 66675 w 94"/>
                    <a:gd name="T59" fmla="*/ 123825 h 160"/>
                    <a:gd name="T60" fmla="*/ 66675 w 94"/>
                    <a:gd name="T61" fmla="*/ 142875 h 160"/>
                    <a:gd name="T62" fmla="*/ 63500 w 94"/>
                    <a:gd name="T63" fmla="*/ 149225 h 160"/>
                    <a:gd name="T64" fmla="*/ 60325 w 94"/>
                    <a:gd name="T65" fmla="*/ 155575 h 160"/>
                    <a:gd name="T66" fmla="*/ 0 w 94"/>
                    <a:gd name="T67" fmla="*/ 212725 h 160"/>
                    <a:gd name="T68" fmla="*/ 0 w 94"/>
                    <a:gd name="T69" fmla="*/ 254000 h 1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4"/>
                    <a:gd name="T106" fmla="*/ 0 h 160"/>
                    <a:gd name="T107" fmla="*/ 94 w 94"/>
                    <a:gd name="T108" fmla="*/ 160 h 16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4" h="160">
                      <a:moveTo>
                        <a:pt x="0" y="160"/>
                      </a:moveTo>
                      <a:lnTo>
                        <a:pt x="48" y="160"/>
                      </a:lnTo>
                      <a:lnTo>
                        <a:pt x="94" y="160"/>
                      </a:lnTo>
                      <a:lnTo>
                        <a:pt x="94" y="134"/>
                      </a:lnTo>
                      <a:lnTo>
                        <a:pt x="58" y="98"/>
                      </a:lnTo>
                      <a:lnTo>
                        <a:pt x="54" y="94"/>
                      </a:lnTo>
                      <a:lnTo>
                        <a:pt x="52" y="90"/>
                      </a:lnTo>
                      <a:lnTo>
                        <a:pt x="52" y="78"/>
                      </a:lnTo>
                      <a:lnTo>
                        <a:pt x="52" y="44"/>
                      </a:lnTo>
                      <a:lnTo>
                        <a:pt x="52" y="38"/>
                      </a:lnTo>
                      <a:lnTo>
                        <a:pt x="54" y="32"/>
                      </a:lnTo>
                      <a:lnTo>
                        <a:pt x="62" y="22"/>
                      </a:lnTo>
                      <a:lnTo>
                        <a:pt x="76" y="10"/>
                      </a:lnTo>
                      <a:lnTo>
                        <a:pt x="82" y="6"/>
                      </a:lnTo>
                      <a:lnTo>
                        <a:pt x="88" y="0"/>
                      </a:lnTo>
                      <a:lnTo>
                        <a:pt x="48" y="0"/>
                      </a:lnTo>
                      <a:lnTo>
                        <a:pt x="6" y="0"/>
                      </a:lnTo>
                      <a:lnTo>
                        <a:pt x="12" y="6"/>
                      </a:lnTo>
                      <a:lnTo>
                        <a:pt x="18" y="10"/>
                      </a:lnTo>
                      <a:lnTo>
                        <a:pt x="32" y="22"/>
                      </a:lnTo>
                      <a:lnTo>
                        <a:pt x="38" y="32"/>
                      </a:lnTo>
                      <a:lnTo>
                        <a:pt x="42" y="38"/>
                      </a:lnTo>
                      <a:lnTo>
                        <a:pt x="42" y="44"/>
                      </a:lnTo>
                      <a:lnTo>
                        <a:pt x="42" y="78"/>
                      </a:lnTo>
                      <a:lnTo>
                        <a:pt x="42" y="90"/>
                      </a:lnTo>
                      <a:lnTo>
                        <a:pt x="40" y="94"/>
                      </a:lnTo>
                      <a:lnTo>
                        <a:pt x="38" y="98"/>
                      </a:lnTo>
                      <a:lnTo>
                        <a:pt x="0" y="13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4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9" name="组合 4"/>
            <p:cNvGrpSpPr>
              <a:grpSpLocks/>
            </p:cNvGrpSpPr>
            <p:nvPr/>
          </p:nvGrpSpPr>
          <p:grpSpPr bwMode="auto">
            <a:xfrm>
              <a:off x="3103563" y="5476875"/>
              <a:ext cx="593725" cy="792163"/>
              <a:chOff x="4070275" y="5008132"/>
              <a:chExt cx="792364" cy="792365"/>
            </a:xfrm>
          </p:grpSpPr>
          <p:sp>
            <p:nvSpPr>
              <p:cNvPr id="89" name="Oval 57"/>
              <p:cNvSpPr/>
              <p:nvPr/>
            </p:nvSpPr>
            <p:spPr>
              <a:xfrm>
                <a:off x="4070275" y="5008132"/>
                <a:ext cx="792364" cy="7923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" name="Freeform 12"/>
              <p:cNvSpPr>
                <a:spLocks noEditPoints="1"/>
              </p:cNvSpPr>
              <p:nvPr/>
            </p:nvSpPr>
            <p:spPr bwMode="auto">
              <a:xfrm>
                <a:off x="4313916" y="5192329"/>
                <a:ext cx="302963" cy="428734"/>
              </a:xfrm>
              <a:custGeom>
                <a:avLst/>
                <a:gdLst>
                  <a:gd name="T0" fmla="*/ 76164973 w 408"/>
                  <a:gd name="T1" fmla="*/ 197332205 h 578"/>
                  <a:gd name="T2" fmla="*/ 68823691 w 408"/>
                  <a:gd name="T3" fmla="*/ 193661209 h 578"/>
                  <a:gd name="T4" fmla="*/ 67905862 w 408"/>
                  <a:gd name="T5" fmla="*/ 185400621 h 578"/>
                  <a:gd name="T6" fmla="*/ 69741521 w 408"/>
                  <a:gd name="T7" fmla="*/ 165208408 h 578"/>
                  <a:gd name="T8" fmla="*/ 75247144 w 408"/>
                  <a:gd name="T9" fmla="*/ 149605151 h 578"/>
                  <a:gd name="T10" fmla="*/ 94517521 w 408"/>
                  <a:gd name="T11" fmla="*/ 125741984 h 578"/>
                  <a:gd name="T12" fmla="*/ 122964819 w 408"/>
                  <a:gd name="T13" fmla="*/ 101878817 h 578"/>
                  <a:gd name="T14" fmla="*/ 133976742 w 408"/>
                  <a:gd name="T15" fmla="*/ 89029315 h 578"/>
                  <a:gd name="T16" fmla="*/ 137647383 w 408"/>
                  <a:gd name="T17" fmla="*/ 74343955 h 578"/>
                  <a:gd name="T18" fmla="*/ 134893894 w 408"/>
                  <a:gd name="T19" fmla="*/ 60576535 h 578"/>
                  <a:gd name="T20" fmla="*/ 126635460 w 408"/>
                  <a:gd name="T21" fmla="*/ 48644951 h 578"/>
                  <a:gd name="T22" fmla="*/ 103694462 w 408"/>
                  <a:gd name="T23" fmla="*/ 39466435 h 578"/>
                  <a:gd name="T24" fmla="*/ 85341237 w 408"/>
                  <a:gd name="T25" fmla="*/ 39466435 h 578"/>
                  <a:gd name="T26" fmla="*/ 62400239 w 408"/>
                  <a:gd name="T27" fmla="*/ 49562870 h 578"/>
                  <a:gd name="T28" fmla="*/ 51388316 w 408"/>
                  <a:gd name="T29" fmla="*/ 63329612 h 578"/>
                  <a:gd name="T30" fmla="*/ 5505624 w 408"/>
                  <a:gd name="T31" fmla="*/ 78014951 h 578"/>
                  <a:gd name="T32" fmla="*/ 917830 w 408"/>
                  <a:gd name="T33" fmla="*/ 75261873 h 578"/>
                  <a:gd name="T34" fmla="*/ 0 w 408"/>
                  <a:gd name="T35" fmla="*/ 69754363 h 578"/>
                  <a:gd name="T36" fmla="*/ 10094096 w 408"/>
                  <a:gd name="T37" fmla="*/ 44055349 h 578"/>
                  <a:gd name="T38" fmla="*/ 25693820 w 408"/>
                  <a:gd name="T39" fmla="*/ 22945937 h 578"/>
                  <a:gd name="T40" fmla="*/ 39458554 w 408"/>
                  <a:gd name="T41" fmla="*/ 12849507 h 578"/>
                  <a:gd name="T42" fmla="*/ 63317391 w 408"/>
                  <a:gd name="T43" fmla="*/ 3670997 h 578"/>
                  <a:gd name="T44" fmla="*/ 92682540 w 408"/>
                  <a:gd name="T45" fmla="*/ 0 h 578"/>
                  <a:gd name="T46" fmla="*/ 112870726 w 408"/>
                  <a:gd name="T47" fmla="*/ 1835837 h 578"/>
                  <a:gd name="T48" fmla="*/ 139482364 w 408"/>
                  <a:gd name="T49" fmla="*/ 9178509 h 578"/>
                  <a:gd name="T50" fmla="*/ 161506210 w 408"/>
                  <a:gd name="T51" fmla="*/ 22945937 h 578"/>
                  <a:gd name="T52" fmla="*/ 172517455 w 408"/>
                  <a:gd name="T53" fmla="*/ 34877520 h 578"/>
                  <a:gd name="T54" fmla="*/ 183529420 w 408"/>
                  <a:gd name="T55" fmla="*/ 54151784 h 578"/>
                  <a:gd name="T56" fmla="*/ 187200061 w 408"/>
                  <a:gd name="T57" fmla="*/ 75261873 h 578"/>
                  <a:gd name="T58" fmla="*/ 184447250 w 408"/>
                  <a:gd name="T59" fmla="*/ 91782392 h 578"/>
                  <a:gd name="T60" fmla="*/ 178023798 w 408"/>
                  <a:gd name="T61" fmla="*/ 107385649 h 578"/>
                  <a:gd name="T62" fmla="*/ 151412117 w 408"/>
                  <a:gd name="T63" fmla="*/ 135838408 h 578"/>
                  <a:gd name="T64" fmla="*/ 124799801 w 408"/>
                  <a:gd name="T65" fmla="*/ 159701575 h 578"/>
                  <a:gd name="T66" fmla="*/ 117459196 w 408"/>
                  <a:gd name="T67" fmla="*/ 168880081 h 578"/>
                  <a:gd name="T68" fmla="*/ 113788555 w 408"/>
                  <a:gd name="T69" fmla="*/ 188154376 h 578"/>
                  <a:gd name="T70" fmla="*/ 76164973 w 408"/>
                  <a:gd name="T71" fmla="*/ 265251388 h 578"/>
                  <a:gd name="T72" fmla="*/ 70658673 w 408"/>
                  <a:gd name="T73" fmla="*/ 263415551 h 578"/>
                  <a:gd name="T74" fmla="*/ 68823691 w 408"/>
                  <a:gd name="T75" fmla="*/ 222113290 h 578"/>
                  <a:gd name="T76" fmla="*/ 70658673 w 408"/>
                  <a:gd name="T77" fmla="*/ 217524376 h 578"/>
                  <a:gd name="T78" fmla="*/ 111035067 w 408"/>
                  <a:gd name="T79" fmla="*/ 214771299 h 578"/>
                  <a:gd name="T80" fmla="*/ 116541367 w 408"/>
                  <a:gd name="T81" fmla="*/ 217524376 h 578"/>
                  <a:gd name="T82" fmla="*/ 118376349 w 408"/>
                  <a:gd name="T83" fmla="*/ 257908719 h 578"/>
                  <a:gd name="T84" fmla="*/ 116541367 w 408"/>
                  <a:gd name="T85" fmla="*/ 263415551 h 578"/>
                  <a:gd name="T86" fmla="*/ 76164973 w 408"/>
                  <a:gd name="T87" fmla="*/ 265251388 h 5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8"/>
                  <a:gd name="T133" fmla="*/ 0 h 578"/>
                  <a:gd name="T134" fmla="*/ 408 w 408"/>
                  <a:gd name="T135" fmla="*/ 578 h 5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8" h="578">
                    <a:moveTo>
                      <a:pt x="248" y="430"/>
                    </a:moveTo>
                    <a:lnTo>
                      <a:pt x="166" y="430"/>
                    </a:lnTo>
                    <a:lnTo>
                      <a:pt x="158" y="430"/>
                    </a:lnTo>
                    <a:lnTo>
                      <a:pt x="154" y="426"/>
                    </a:lnTo>
                    <a:lnTo>
                      <a:pt x="150" y="422"/>
                    </a:lnTo>
                    <a:lnTo>
                      <a:pt x="148" y="414"/>
                    </a:lnTo>
                    <a:lnTo>
                      <a:pt x="148" y="404"/>
                    </a:lnTo>
                    <a:lnTo>
                      <a:pt x="150" y="382"/>
                    </a:lnTo>
                    <a:lnTo>
                      <a:pt x="152" y="360"/>
                    </a:lnTo>
                    <a:lnTo>
                      <a:pt x="158" y="342"/>
                    </a:lnTo>
                    <a:lnTo>
                      <a:pt x="164" y="326"/>
                    </a:lnTo>
                    <a:lnTo>
                      <a:pt x="174" y="308"/>
                    </a:lnTo>
                    <a:lnTo>
                      <a:pt x="188" y="292"/>
                    </a:lnTo>
                    <a:lnTo>
                      <a:pt x="206" y="274"/>
                    </a:lnTo>
                    <a:lnTo>
                      <a:pt x="228" y="254"/>
                    </a:lnTo>
                    <a:lnTo>
                      <a:pt x="268" y="222"/>
                    </a:lnTo>
                    <a:lnTo>
                      <a:pt x="286" y="204"/>
                    </a:lnTo>
                    <a:lnTo>
                      <a:pt x="292" y="194"/>
                    </a:lnTo>
                    <a:lnTo>
                      <a:pt x="296" y="184"/>
                    </a:lnTo>
                    <a:lnTo>
                      <a:pt x="300" y="172"/>
                    </a:lnTo>
                    <a:lnTo>
                      <a:pt x="300" y="162"/>
                    </a:lnTo>
                    <a:lnTo>
                      <a:pt x="298" y="146"/>
                    </a:lnTo>
                    <a:lnTo>
                      <a:pt x="294" y="132"/>
                    </a:lnTo>
                    <a:lnTo>
                      <a:pt x="286" y="118"/>
                    </a:lnTo>
                    <a:lnTo>
                      <a:pt x="276" y="106"/>
                    </a:lnTo>
                    <a:lnTo>
                      <a:pt x="262" y="96"/>
                    </a:lnTo>
                    <a:lnTo>
                      <a:pt x="244" y="90"/>
                    </a:lnTo>
                    <a:lnTo>
                      <a:pt x="226" y="86"/>
                    </a:lnTo>
                    <a:lnTo>
                      <a:pt x="206" y="84"/>
                    </a:lnTo>
                    <a:lnTo>
                      <a:pt x="186" y="86"/>
                    </a:lnTo>
                    <a:lnTo>
                      <a:pt x="168" y="90"/>
                    </a:lnTo>
                    <a:lnTo>
                      <a:pt x="152" y="98"/>
                    </a:lnTo>
                    <a:lnTo>
                      <a:pt x="136" y="108"/>
                    </a:lnTo>
                    <a:lnTo>
                      <a:pt x="124" y="122"/>
                    </a:lnTo>
                    <a:lnTo>
                      <a:pt x="112" y="138"/>
                    </a:lnTo>
                    <a:lnTo>
                      <a:pt x="104" y="158"/>
                    </a:lnTo>
                    <a:lnTo>
                      <a:pt x="98" y="180"/>
                    </a:lnTo>
                    <a:lnTo>
                      <a:pt x="12" y="170"/>
                    </a:lnTo>
                    <a:lnTo>
                      <a:pt x="6" y="168"/>
                    </a:lnTo>
                    <a:lnTo>
                      <a:pt x="2" y="164"/>
                    </a:lnTo>
                    <a:lnTo>
                      <a:pt x="0" y="158"/>
                    </a:lnTo>
                    <a:lnTo>
                      <a:pt x="0" y="152"/>
                    </a:lnTo>
                    <a:lnTo>
                      <a:pt x="4" y="140"/>
                    </a:lnTo>
                    <a:lnTo>
                      <a:pt x="14" y="112"/>
                    </a:lnTo>
                    <a:lnTo>
                      <a:pt x="22" y="96"/>
                    </a:lnTo>
                    <a:lnTo>
                      <a:pt x="32" y="78"/>
                    </a:lnTo>
                    <a:lnTo>
                      <a:pt x="44" y="62"/>
                    </a:lnTo>
                    <a:lnTo>
                      <a:pt x="56" y="50"/>
                    </a:lnTo>
                    <a:lnTo>
                      <a:pt x="70" y="38"/>
                    </a:lnTo>
                    <a:lnTo>
                      <a:pt x="86" y="28"/>
                    </a:lnTo>
                    <a:lnTo>
                      <a:pt x="102" y="20"/>
                    </a:lnTo>
                    <a:lnTo>
                      <a:pt x="120" y="12"/>
                    </a:lnTo>
                    <a:lnTo>
                      <a:pt x="138" y="8"/>
                    </a:lnTo>
                    <a:lnTo>
                      <a:pt x="158" y="4"/>
                    </a:lnTo>
                    <a:lnTo>
                      <a:pt x="180" y="2"/>
                    </a:lnTo>
                    <a:lnTo>
                      <a:pt x="202" y="0"/>
                    </a:lnTo>
                    <a:lnTo>
                      <a:pt x="224" y="2"/>
                    </a:lnTo>
                    <a:lnTo>
                      <a:pt x="246" y="4"/>
                    </a:lnTo>
                    <a:lnTo>
                      <a:pt x="266" y="8"/>
                    </a:lnTo>
                    <a:lnTo>
                      <a:pt x="286" y="12"/>
                    </a:lnTo>
                    <a:lnTo>
                      <a:pt x="304" y="20"/>
                    </a:lnTo>
                    <a:lnTo>
                      <a:pt x="322" y="28"/>
                    </a:lnTo>
                    <a:lnTo>
                      <a:pt x="338" y="38"/>
                    </a:lnTo>
                    <a:lnTo>
                      <a:pt x="352" y="50"/>
                    </a:lnTo>
                    <a:lnTo>
                      <a:pt x="364" y="62"/>
                    </a:lnTo>
                    <a:lnTo>
                      <a:pt x="376" y="76"/>
                    </a:lnTo>
                    <a:lnTo>
                      <a:pt x="386" y="88"/>
                    </a:lnTo>
                    <a:lnTo>
                      <a:pt x="394" y="104"/>
                    </a:lnTo>
                    <a:lnTo>
                      <a:pt x="400" y="118"/>
                    </a:lnTo>
                    <a:lnTo>
                      <a:pt x="404" y="132"/>
                    </a:lnTo>
                    <a:lnTo>
                      <a:pt x="406" y="148"/>
                    </a:lnTo>
                    <a:lnTo>
                      <a:pt x="408" y="164"/>
                    </a:lnTo>
                    <a:lnTo>
                      <a:pt x="406" y="182"/>
                    </a:lnTo>
                    <a:lnTo>
                      <a:pt x="402" y="200"/>
                    </a:lnTo>
                    <a:lnTo>
                      <a:pt x="396" y="216"/>
                    </a:lnTo>
                    <a:lnTo>
                      <a:pt x="388" y="234"/>
                    </a:lnTo>
                    <a:lnTo>
                      <a:pt x="374" y="250"/>
                    </a:lnTo>
                    <a:lnTo>
                      <a:pt x="354" y="272"/>
                    </a:lnTo>
                    <a:lnTo>
                      <a:pt x="330" y="296"/>
                    </a:lnTo>
                    <a:lnTo>
                      <a:pt x="300" y="322"/>
                    </a:lnTo>
                    <a:lnTo>
                      <a:pt x="272" y="348"/>
                    </a:lnTo>
                    <a:lnTo>
                      <a:pt x="262" y="358"/>
                    </a:lnTo>
                    <a:lnTo>
                      <a:pt x="256" y="368"/>
                    </a:lnTo>
                    <a:lnTo>
                      <a:pt x="252" y="378"/>
                    </a:lnTo>
                    <a:lnTo>
                      <a:pt x="250" y="392"/>
                    </a:lnTo>
                    <a:lnTo>
                      <a:pt x="248" y="410"/>
                    </a:lnTo>
                    <a:lnTo>
                      <a:pt x="248" y="430"/>
                    </a:lnTo>
                    <a:close/>
                    <a:moveTo>
                      <a:pt x="166" y="578"/>
                    </a:moveTo>
                    <a:lnTo>
                      <a:pt x="166" y="578"/>
                    </a:lnTo>
                    <a:lnTo>
                      <a:pt x="158" y="578"/>
                    </a:lnTo>
                    <a:lnTo>
                      <a:pt x="154" y="574"/>
                    </a:lnTo>
                    <a:lnTo>
                      <a:pt x="150" y="568"/>
                    </a:lnTo>
                    <a:lnTo>
                      <a:pt x="150" y="562"/>
                    </a:lnTo>
                    <a:lnTo>
                      <a:pt x="150" y="484"/>
                    </a:lnTo>
                    <a:lnTo>
                      <a:pt x="150" y="478"/>
                    </a:lnTo>
                    <a:lnTo>
                      <a:pt x="154" y="474"/>
                    </a:lnTo>
                    <a:lnTo>
                      <a:pt x="158" y="470"/>
                    </a:lnTo>
                    <a:lnTo>
                      <a:pt x="166" y="468"/>
                    </a:lnTo>
                    <a:lnTo>
                      <a:pt x="242" y="468"/>
                    </a:lnTo>
                    <a:lnTo>
                      <a:pt x="250" y="470"/>
                    </a:lnTo>
                    <a:lnTo>
                      <a:pt x="254" y="474"/>
                    </a:lnTo>
                    <a:lnTo>
                      <a:pt x="258" y="478"/>
                    </a:lnTo>
                    <a:lnTo>
                      <a:pt x="258" y="484"/>
                    </a:lnTo>
                    <a:lnTo>
                      <a:pt x="258" y="562"/>
                    </a:lnTo>
                    <a:lnTo>
                      <a:pt x="258" y="568"/>
                    </a:lnTo>
                    <a:lnTo>
                      <a:pt x="254" y="574"/>
                    </a:lnTo>
                    <a:lnTo>
                      <a:pt x="250" y="578"/>
                    </a:lnTo>
                    <a:lnTo>
                      <a:pt x="242" y="578"/>
                    </a:lnTo>
                    <a:lnTo>
                      <a:pt x="166" y="57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3"/>
            <p:cNvGrpSpPr>
              <a:grpSpLocks/>
            </p:cNvGrpSpPr>
            <p:nvPr/>
          </p:nvGrpSpPr>
          <p:grpSpPr bwMode="auto">
            <a:xfrm>
              <a:off x="4684713" y="2159000"/>
              <a:ext cx="593725" cy="792163"/>
              <a:chOff x="6275397" y="1688395"/>
              <a:chExt cx="792364" cy="792365"/>
            </a:xfrm>
          </p:grpSpPr>
          <p:sp>
            <p:nvSpPr>
              <p:cNvPr id="86" name="Oval 49"/>
              <p:cNvSpPr/>
              <p:nvPr/>
            </p:nvSpPr>
            <p:spPr>
              <a:xfrm>
                <a:off x="6275397" y="1688395"/>
                <a:ext cx="792364" cy="79236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grpSp>
            <p:nvGrpSpPr>
              <p:cNvPr id="194591" name="组合 65"/>
              <p:cNvGrpSpPr>
                <a:grpSpLocks/>
              </p:cNvGrpSpPr>
              <p:nvPr/>
            </p:nvGrpSpPr>
            <p:grpSpPr bwMode="auto">
              <a:xfrm>
                <a:off x="6414717" y="1849486"/>
                <a:ext cx="513724" cy="470183"/>
                <a:chOff x="2158354" y="2417495"/>
                <a:chExt cx="550987" cy="504288"/>
              </a:xfrm>
            </p:grpSpPr>
            <p:sp>
              <p:nvSpPr>
                <p:cNvPr id="67" name="Freeform 26"/>
                <p:cNvSpPr>
                  <a:spLocks noEditPoints="1"/>
                </p:cNvSpPr>
                <p:nvPr/>
              </p:nvSpPr>
              <p:spPr bwMode="auto">
                <a:xfrm>
                  <a:off x="2158899" y="2416731"/>
                  <a:ext cx="356749" cy="359350"/>
                </a:xfrm>
                <a:custGeom>
                  <a:avLst/>
                  <a:gdLst/>
                  <a:ahLst/>
                  <a:cxnLst>
                    <a:cxn ang="0">
                      <a:pos x="51" y="27"/>
                    </a:cxn>
                    <a:cxn ang="0">
                      <a:pos x="46" y="23"/>
                    </a:cxn>
                    <a:cxn ang="0">
                      <a:pos x="52" y="20"/>
                    </a:cxn>
                    <a:cxn ang="0">
                      <a:pos x="49" y="13"/>
                    </a:cxn>
                    <a:cxn ang="0">
                      <a:pos x="47" y="12"/>
                    </a:cxn>
                    <a:cxn ang="0">
                      <a:pos x="40" y="13"/>
                    </a:cxn>
                    <a:cxn ang="0">
                      <a:pos x="43" y="7"/>
                    </a:cxn>
                    <a:cxn ang="0">
                      <a:pos x="37" y="2"/>
                    </a:cxn>
                    <a:cxn ang="0">
                      <a:pos x="32" y="7"/>
                    </a:cxn>
                    <a:cxn ang="0">
                      <a:pos x="29" y="1"/>
                    </a:cxn>
                    <a:cxn ang="0">
                      <a:pos x="27" y="0"/>
                    </a:cxn>
                    <a:cxn ang="0">
                      <a:pos x="19" y="2"/>
                    </a:cxn>
                    <a:cxn ang="0">
                      <a:pos x="18" y="9"/>
                    </a:cxn>
                    <a:cxn ang="0">
                      <a:pos x="12" y="4"/>
                    </a:cxn>
                    <a:cxn ang="0">
                      <a:pos x="6" y="10"/>
                    </a:cxn>
                    <a:cxn ang="0">
                      <a:pos x="10" y="15"/>
                    </a:cxn>
                    <a:cxn ang="0">
                      <a:pos x="3" y="16"/>
                    </a:cxn>
                    <a:cxn ang="0">
                      <a:pos x="2" y="17"/>
                    </a:cxn>
                    <a:cxn ang="0">
                      <a:pos x="0" y="25"/>
                    </a:cxn>
                    <a:cxn ang="0">
                      <a:pos x="7" y="27"/>
                    </a:cxn>
                    <a:cxn ang="0">
                      <a:pos x="2" y="31"/>
                    </a:cxn>
                    <a:cxn ang="0">
                      <a:pos x="4" y="39"/>
                    </a:cxn>
                    <a:cxn ang="0">
                      <a:pos x="6" y="40"/>
                    </a:cxn>
                    <a:cxn ang="0">
                      <a:pos x="12" y="40"/>
                    </a:cxn>
                    <a:cxn ang="0">
                      <a:pos x="10" y="47"/>
                    </a:cxn>
                    <a:cxn ang="0">
                      <a:pos x="17" y="50"/>
                    </a:cxn>
                    <a:cxn ang="0">
                      <a:pos x="21" y="45"/>
                    </a:cxn>
                    <a:cxn ang="0">
                      <a:pos x="23" y="51"/>
                    </a:cxn>
                    <a:cxn ang="0">
                      <a:pos x="24" y="52"/>
                    </a:cxn>
                    <a:cxn ang="0">
                      <a:pos x="32" y="52"/>
                    </a:cxn>
                    <a:cxn ang="0">
                      <a:pos x="33" y="50"/>
                    </a:cxn>
                    <a:cxn ang="0">
                      <a:pos x="35" y="44"/>
                    </a:cxn>
                    <a:cxn ang="0">
                      <a:pos x="40" y="48"/>
                    </a:cxn>
                    <a:cxn ang="0">
                      <a:pos x="46" y="43"/>
                    </a:cxn>
                    <a:cxn ang="0">
                      <a:pos x="46" y="41"/>
                    </a:cxn>
                    <a:cxn ang="0">
                      <a:pos x="43" y="35"/>
                    </a:cxn>
                    <a:cxn ang="0">
                      <a:pos x="50" y="36"/>
                    </a:cxn>
                    <a:cxn ang="0">
                      <a:pos x="52" y="29"/>
                    </a:cxn>
                    <a:cxn ang="0">
                      <a:pos x="33" y="28"/>
                    </a:cxn>
                    <a:cxn ang="0">
                      <a:pos x="19" y="25"/>
                    </a:cxn>
                    <a:cxn ang="0">
                      <a:pos x="33" y="28"/>
                    </a:cxn>
                  </a:cxnLst>
                  <a:rect l="0" t="0" r="r" b="b"/>
                  <a:pathLst>
                    <a:path w="52" h="52">
                      <a:moveTo>
                        <a:pt x="52" y="27"/>
                      </a:moveTo>
                      <a:cubicBezTo>
                        <a:pt x="52" y="27"/>
                        <a:pt x="52" y="27"/>
                        <a:pt x="51" y="27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1" y="21"/>
                        <a:pt x="51" y="21"/>
                        <a:pt x="51" y="21"/>
                      </a:cubicBezTo>
                      <a:cubicBezTo>
                        <a:pt x="51" y="21"/>
                        <a:pt x="51" y="21"/>
                        <a:pt x="52" y="20"/>
                      </a:cubicBezTo>
                      <a:cubicBezTo>
                        <a:pt x="52" y="20"/>
                        <a:pt x="52" y="20"/>
                        <a:pt x="51" y="19"/>
                      </a:cubicBezTo>
                      <a:cubicBezTo>
                        <a:pt x="49" y="13"/>
                        <a:pt x="49" y="13"/>
                        <a:pt x="49" y="13"/>
                      </a:cubicBezTo>
                      <a:cubicBezTo>
                        <a:pt x="49" y="12"/>
                        <a:pt x="48" y="12"/>
                        <a:pt x="48" y="12"/>
                      </a:cubicBezTo>
                      <a:cubicBezTo>
                        <a:pt x="48" y="12"/>
                        <a:pt x="47" y="12"/>
                        <a:pt x="47" y="12"/>
                      </a:cubicBezTo>
                      <a:cubicBezTo>
                        <a:pt x="42" y="14"/>
                        <a:pt x="42" y="14"/>
                        <a:pt x="42" y="14"/>
                      </a:cubicBezTo>
                      <a:cubicBezTo>
                        <a:pt x="40" y="13"/>
                        <a:pt x="40" y="13"/>
                        <a:pt x="40" y="13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6" y="2"/>
                        <a:pt x="35" y="2"/>
                        <a:pt x="35" y="3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1"/>
                        <a:pt x="29" y="1"/>
                        <a:pt x="29" y="0"/>
                      </a:cubicBezTo>
                      <a:cubicBezTo>
                        <a:pt x="28" y="0"/>
                        <a:pt x="28" y="0"/>
                        <a:pt x="27" y="0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1"/>
                        <a:pt x="19" y="2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4"/>
                        <a:pt x="12" y="4"/>
                        <a:pt x="12" y="4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6" y="9"/>
                        <a:pt x="6" y="9"/>
                        <a:pt x="6" y="10"/>
                      </a:cubicBezTo>
                      <a:cubicBezTo>
                        <a:pt x="6" y="10"/>
                        <a:pt x="6" y="11"/>
                        <a:pt x="6" y="11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6"/>
                        <a:pt x="3" y="16"/>
                        <a:pt x="2" y="16"/>
                      </a:cubicBezTo>
                      <a:cubicBezTo>
                        <a:pt x="2" y="16"/>
                        <a:pt x="2" y="16"/>
                        <a:pt x="2" y="17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24"/>
                        <a:pt x="0" y="24"/>
                        <a:pt x="0" y="25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7" y="29"/>
                        <a:pt x="7" y="29"/>
                        <a:pt x="7" y="29"/>
                      </a:cubicBezTo>
                      <a:cubicBezTo>
                        <a:pt x="2" y="31"/>
                        <a:pt x="2" y="31"/>
                        <a:pt x="2" y="31"/>
                      </a:cubicBezTo>
                      <a:cubicBezTo>
                        <a:pt x="1" y="31"/>
                        <a:pt x="1" y="32"/>
                        <a:pt x="1" y="33"/>
                      </a:cubicBezTo>
                      <a:cubicBezTo>
                        <a:pt x="4" y="39"/>
                        <a:pt x="4" y="39"/>
                        <a:pt x="4" y="39"/>
                      </a:cubicBezTo>
                      <a:cubicBezTo>
                        <a:pt x="4" y="40"/>
                        <a:pt x="4" y="40"/>
                        <a:pt x="5" y="40"/>
                      </a:cubicBezTo>
                      <a:cubicBezTo>
                        <a:pt x="5" y="40"/>
                        <a:pt x="5" y="40"/>
                        <a:pt x="6" y="40"/>
                      </a:cubicBez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5"/>
                        <a:pt x="9" y="46"/>
                        <a:pt x="10" y="47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6" y="50"/>
                        <a:pt x="17" y="50"/>
                        <a:pt x="17" y="50"/>
                      </a:cubicBezTo>
                      <a:cubicBezTo>
                        <a:pt x="17" y="50"/>
                        <a:pt x="18" y="50"/>
                        <a:pt x="18" y="5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cubicBezTo>
                        <a:pt x="23" y="51"/>
                        <a:pt x="24" y="52"/>
                        <a:pt x="24" y="52"/>
                      </a:cubicBezTo>
                      <a:cubicBezTo>
                        <a:pt x="24" y="52"/>
                        <a:pt x="24" y="52"/>
                        <a:pt x="24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32" y="52"/>
                        <a:pt x="33" y="51"/>
                        <a:pt x="33" y="51"/>
                      </a:cubicBezTo>
                      <a:cubicBezTo>
                        <a:pt x="33" y="51"/>
                        <a:pt x="33" y="50"/>
                        <a:pt x="33" y="50"/>
                      </a:cubicBezTo>
                      <a:cubicBezTo>
                        <a:pt x="33" y="44"/>
                        <a:pt x="33" y="44"/>
                        <a:pt x="33" y="44"/>
                      </a:cubicBez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39" y="48"/>
                        <a:pt x="39" y="48"/>
                        <a:pt x="40" y="48"/>
                      </a:cubicBezTo>
                      <a:cubicBezTo>
                        <a:pt x="40" y="48"/>
                        <a:pt x="40" y="48"/>
                        <a:pt x="41" y="48"/>
                      </a:cubicBezTo>
                      <a:cubicBezTo>
                        <a:pt x="46" y="43"/>
                        <a:pt x="46" y="43"/>
                        <a:pt x="46" y="43"/>
                      </a:cubicBezTo>
                      <a:cubicBezTo>
                        <a:pt x="46" y="43"/>
                        <a:pt x="46" y="43"/>
                        <a:pt x="46" y="42"/>
                      </a:cubicBezTo>
                      <a:cubicBezTo>
                        <a:pt x="46" y="42"/>
                        <a:pt x="46" y="42"/>
                        <a:pt x="46" y="41"/>
                      </a:cubicBezTo>
                      <a:cubicBezTo>
                        <a:pt x="42" y="37"/>
                        <a:pt x="42" y="37"/>
                        <a:pt x="42" y="37"/>
                      </a:cubicBezTo>
                      <a:cubicBezTo>
                        <a:pt x="43" y="35"/>
                        <a:pt x="43" y="35"/>
                        <a:pt x="43" y="35"/>
                      </a:cubicBezTo>
                      <a:cubicBezTo>
                        <a:pt x="49" y="36"/>
                        <a:pt x="49" y="36"/>
                        <a:pt x="49" y="36"/>
                      </a:cubicBezTo>
                      <a:cubicBezTo>
                        <a:pt x="49" y="37"/>
                        <a:pt x="50" y="36"/>
                        <a:pt x="50" y="36"/>
                      </a:cubicBezTo>
                      <a:cubicBezTo>
                        <a:pt x="50" y="36"/>
                        <a:pt x="51" y="36"/>
                        <a:pt x="51" y="35"/>
                      </a:cubicBezTo>
                      <a:cubicBezTo>
                        <a:pt x="52" y="29"/>
                        <a:pt x="52" y="29"/>
                        <a:pt x="52" y="29"/>
                      </a:cubicBezTo>
                      <a:cubicBezTo>
                        <a:pt x="52" y="28"/>
                        <a:pt x="52" y="28"/>
                        <a:pt x="52" y="27"/>
                      </a:cubicBezTo>
                      <a:close/>
                      <a:moveTo>
                        <a:pt x="33" y="28"/>
                      </a:moveTo>
                      <a:cubicBezTo>
                        <a:pt x="32" y="31"/>
                        <a:pt x="28" y="34"/>
                        <a:pt x="25" y="33"/>
                      </a:cubicBezTo>
                      <a:cubicBezTo>
                        <a:pt x="21" y="32"/>
                        <a:pt x="18" y="28"/>
                        <a:pt x="19" y="25"/>
                      </a:cubicBezTo>
                      <a:cubicBezTo>
                        <a:pt x="20" y="21"/>
                        <a:pt x="24" y="18"/>
                        <a:pt x="28" y="19"/>
                      </a:cubicBezTo>
                      <a:cubicBezTo>
                        <a:pt x="32" y="20"/>
                        <a:pt x="34" y="24"/>
                        <a:pt x="33" y="2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24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Freeform 27"/>
                <p:cNvSpPr>
                  <a:spLocks noEditPoints="1"/>
                </p:cNvSpPr>
                <p:nvPr/>
              </p:nvSpPr>
              <p:spPr bwMode="auto">
                <a:xfrm>
                  <a:off x="2454297" y="2665382"/>
                  <a:ext cx="254497" cy="257165"/>
                </a:xfrm>
                <a:custGeom>
                  <a:avLst/>
                  <a:gdLst/>
                  <a:ahLst/>
                  <a:cxnLst>
                    <a:cxn ang="0">
                      <a:pos x="33" y="29"/>
                    </a:cxn>
                    <a:cxn ang="0">
                      <a:pos x="31" y="24"/>
                    </a:cxn>
                    <a:cxn ang="0">
                      <a:pos x="36" y="25"/>
                    </a:cxn>
                    <a:cxn ang="0">
                      <a:pos x="37" y="20"/>
                    </a:cxn>
                    <a:cxn ang="0">
                      <a:pos x="36" y="18"/>
                    </a:cxn>
                    <a:cxn ang="0">
                      <a:pos x="32" y="16"/>
                    </a:cxn>
                    <a:cxn ang="0">
                      <a:pos x="37" y="14"/>
                    </a:cxn>
                    <a:cxn ang="0">
                      <a:pos x="35" y="9"/>
                    </a:cxn>
                    <a:cxn ang="0">
                      <a:pos x="30" y="10"/>
                    </a:cxn>
                    <a:cxn ang="0">
                      <a:pos x="31" y="5"/>
                    </a:cxn>
                    <a:cxn ang="0">
                      <a:pos x="30" y="4"/>
                    </a:cxn>
                    <a:cxn ang="0">
                      <a:pos x="24" y="2"/>
                    </a:cxn>
                    <a:cxn ang="0">
                      <a:pos x="21" y="5"/>
                    </a:cxn>
                    <a:cxn ang="0">
                      <a:pos x="19" y="0"/>
                    </a:cxn>
                    <a:cxn ang="0">
                      <a:pos x="14" y="1"/>
                    </a:cxn>
                    <a:cxn ang="0">
                      <a:pos x="14" y="5"/>
                    </a:cxn>
                    <a:cxn ang="0">
                      <a:pos x="10" y="3"/>
                    </a:cxn>
                    <a:cxn ang="0">
                      <a:pos x="8" y="3"/>
                    </a:cxn>
                    <a:cxn ang="0">
                      <a:pos x="4" y="7"/>
                    </a:cxn>
                    <a:cxn ang="0">
                      <a:pos x="7" y="11"/>
                    </a:cxn>
                    <a:cxn ang="0">
                      <a:pos x="3" y="11"/>
                    </a:cxn>
                    <a:cxn ang="0">
                      <a:pos x="0" y="17"/>
                    </a:cxn>
                    <a:cxn ang="0">
                      <a:pos x="1" y="18"/>
                    </a:cxn>
                    <a:cxn ang="0">
                      <a:pos x="5" y="20"/>
                    </a:cxn>
                    <a:cxn ang="0">
                      <a:pos x="1" y="23"/>
                    </a:cxn>
                    <a:cxn ang="0">
                      <a:pos x="4" y="28"/>
                    </a:cxn>
                    <a:cxn ang="0">
                      <a:pos x="8" y="27"/>
                    </a:cxn>
                    <a:cxn ang="0">
                      <a:pos x="7" y="31"/>
                    </a:cxn>
                    <a:cxn ang="0">
                      <a:pos x="7" y="33"/>
                    </a:cxn>
                    <a:cxn ang="0">
                      <a:pos x="12" y="35"/>
                    </a:cxn>
                    <a:cxn ang="0">
                      <a:pos x="13" y="35"/>
                    </a:cxn>
                    <a:cxn ang="0">
                      <a:pos x="17" y="32"/>
                    </a:cxn>
                    <a:cxn ang="0">
                      <a:pos x="17" y="37"/>
                    </a:cxn>
                    <a:cxn ang="0">
                      <a:pos x="23" y="36"/>
                    </a:cxn>
                    <a:cxn ang="0">
                      <a:pos x="24" y="35"/>
                    </a:cxn>
                    <a:cxn ang="0">
                      <a:pos x="25" y="31"/>
                    </a:cxn>
                    <a:cxn ang="0">
                      <a:pos x="28" y="34"/>
                    </a:cxn>
                    <a:cxn ang="0">
                      <a:pos x="33" y="30"/>
                    </a:cxn>
                    <a:cxn ang="0">
                      <a:pos x="22" y="22"/>
                    </a:cxn>
                    <a:cxn ang="0">
                      <a:pos x="15" y="15"/>
                    </a:cxn>
                    <a:cxn ang="0">
                      <a:pos x="22" y="22"/>
                    </a:cxn>
                  </a:cxnLst>
                  <a:rect l="0" t="0" r="r" b="b"/>
                  <a:pathLst>
                    <a:path w="37" h="37">
                      <a:moveTo>
                        <a:pt x="33" y="29"/>
                      </a:move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5" y="25"/>
                        <a:pt x="35" y="25"/>
                        <a:pt x="35" y="25"/>
                      </a:cubicBezTo>
                      <a:cubicBezTo>
                        <a:pt x="35" y="25"/>
                        <a:pt x="36" y="25"/>
                        <a:pt x="36" y="25"/>
                      </a:cubicBezTo>
                      <a:cubicBezTo>
                        <a:pt x="36" y="25"/>
                        <a:pt x="36" y="25"/>
                        <a:pt x="36" y="24"/>
                      </a:cubicBezTo>
                      <a:cubicBezTo>
                        <a:pt x="37" y="20"/>
                        <a:pt x="37" y="20"/>
                        <a:pt x="37" y="20"/>
                      </a:cubicBezTo>
                      <a:cubicBezTo>
                        <a:pt x="37" y="19"/>
                        <a:pt x="37" y="19"/>
                        <a:pt x="37" y="19"/>
                      </a:cubicBezTo>
                      <a:cubicBezTo>
                        <a:pt x="37" y="19"/>
                        <a:pt x="37" y="18"/>
                        <a:pt x="36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4"/>
                        <a:pt x="37" y="14"/>
                        <a:pt x="37" y="14"/>
                      </a:cubicBezTo>
                      <a:cubicBezTo>
                        <a:pt x="37" y="14"/>
                        <a:pt x="37" y="13"/>
                        <a:pt x="37" y="13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4" y="8"/>
                        <a:pt x="34" y="8"/>
                        <a:pt x="33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1" y="5"/>
                        <a:pt x="31" y="4"/>
                        <a:pt x="31" y="4"/>
                      </a:cubicBezTo>
                      <a:cubicBezTo>
                        <a:pt x="31" y="4"/>
                        <a:pt x="30" y="4"/>
                        <a:pt x="30" y="4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5" y="1"/>
                        <a:pt x="25" y="1"/>
                        <a:pt x="24" y="2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20" y="0"/>
                        <a:pt x="19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4" y="7"/>
                        <a:pt x="4" y="7"/>
                      </a:cubicBezTo>
                      <a:cubicBezTo>
                        <a:pt x="4" y="7"/>
                        <a:pt x="4" y="8"/>
                        <a:pt x="5" y="8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11"/>
                        <a:pt x="2" y="11"/>
                        <a:pt x="1" y="12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1" y="22"/>
                        <a:pt x="1" y="23"/>
                        <a:pt x="1" y="23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4" y="28"/>
                      </a:cubicBezTo>
                      <a:cubicBezTo>
                        <a:pt x="4" y="29"/>
                        <a:pt x="4" y="29"/>
                        <a:pt x="4" y="28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7" y="32"/>
                        <a:pt x="7" y="33"/>
                        <a:pt x="7" y="33"/>
                      </a:cubicBez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12" y="35"/>
                        <a:pt x="12" y="35"/>
                        <a:pt x="13" y="35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7" y="32"/>
                        <a:pt x="17" y="32"/>
                        <a:pt x="17" y="32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7" y="36"/>
                        <a:pt x="17" y="36"/>
                        <a:pt x="17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4" y="36"/>
                        <a:pt x="24" y="36"/>
                      </a:cubicBezTo>
                      <a:cubicBezTo>
                        <a:pt x="24" y="36"/>
                        <a:pt x="24" y="35"/>
                        <a:pt x="24" y="35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ubicBezTo>
                        <a:pt x="25" y="31"/>
                        <a:pt x="25" y="31"/>
                        <a:pt x="25" y="31"/>
                      </a:cubicBezTo>
                      <a:cubicBezTo>
                        <a:pt x="28" y="33"/>
                        <a:pt x="28" y="33"/>
                        <a:pt x="28" y="33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cubicBezTo>
                        <a:pt x="33" y="30"/>
                        <a:pt x="33" y="30"/>
                        <a:pt x="33" y="29"/>
                      </a:cubicBezTo>
                      <a:close/>
                      <a:moveTo>
                        <a:pt x="22" y="22"/>
                      </a:moveTo>
                      <a:cubicBezTo>
                        <a:pt x="20" y="24"/>
                        <a:pt x="17" y="24"/>
                        <a:pt x="15" y="22"/>
                      </a:cubicBezTo>
                      <a:cubicBezTo>
                        <a:pt x="13" y="20"/>
                        <a:pt x="13" y="16"/>
                        <a:pt x="15" y="15"/>
                      </a:cubicBezTo>
                      <a:cubicBezTo>
                        <a:pt x="17" y="13"/>
                        <a:pt x="21" y="13"/>
                        <a:pt x="23" y="15"/>
                      </a:cubicBezTo>
                      <a:cubicBezTo>
                        <a:pt x="24" y="17"/>
                        <a:pt x="24" y="20"/>
                        <a:pt x="22" y="2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sz="24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2" name="组合 1"/>
            <p:cNvGrpSpPr>
              <a:grpSpLocks/>
            </p:cNvGrpSpPr>
            <p:nvPr/>
          </p:nvGrpSpPr>
          <p:grpSpPr bwMode="auto">
            <a:xfrm>
              <a:off x="3643313" y="4384675"/>
              <a:ext cx="593725" cy="792163"/>
              <a:chOff x="4899179" y="3916384"/>
              <a:chExt cx="792364" cy="792365"/>
            </a:xfrm>
          </p:grpSpPr>
          <p:sp>
            <p:nvSpPr>
              <p:cNvPr id="88" name="Oval 56"/>
              <p:cNvSpPr/>
              <p:nvPr/>
            </p:nvSpPr>
            <p:spPr>
              <a:xfrm>
                <a:off x="4899179" y="3916384"/>
                <a:ext cx="792364" cy="79236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1" name="Freeform 41"/>
              <p:cNvSpPr>
                <a:spLocks noChangeAspect="1" noEditPoints="1"/>
              </p:cNvSpPr>
              <p:nvPr/>
            </p:nvSpPr>
            <p:spPr bwMode="auto">
              <a:xfrm>
                <a:off x="5072906" y="4133927"/>
                <a:ext cx="444910" cy="357278"/>
              </a:xfrm>
              <a:custGeom>
                <a:avLst/>
                <a:gdLst>
                  <a:gd name="T0" fmla="*/ 1176335871 w 72"/>
                  <a:gd name="T1" fmla="*/ 232073966 h 58"/>
                  <a:gd name="T2" fmla="*/ 2147483647 w 72"/>
                  <a:gd name="T3" fmla="*/ 232073966 h 58"/>
                  <a:gd name="T4" fmla="*/ 2147483647 w 72"/>
                  <a:gd name="T5" fmla="*/ 510570880 h 58"/>
                  <a:gd name="T6" fmla="*/ 2147483647 w 72"/>
                  <a:gd name="T7" fmla="*/ 510570880 h 58"/>
                  <a:gd name="T8" fmla="*/ 2147483647 w 72"/>
                  <a:gd name="T9" fmla="*/ 185664591 h 58"/>
                  <a:gd name="T10" fmla="*/ 2147483647 w 72"/>
                  <a:gd name="T11" fmla="*/ 0 h 58"/>
                  <a:gd name="T12" fmla="*/ 1129279435 w 72"/>
                  <a:gd name="T13" fmla="*/ 0 h 58"/>
                  <a:gd name="T14" fmla="*/ 941067411 w 72"/>
                  <a:gd name="T15" fmla="*/ 185664591 h 58"/>
                  <a:gd name="T16" fmla="*/ 941067411 w 72"/>
                  <a:gd name="T17" fmla="*/ 510570880 h 58"/>
                  <a:gd name="T18" fmla="*/ 1176335871 w 72"/>
                  <a:gd name="T19" fmla="*/ 510570880 h 58"/>
                  <a:gd name="T20" fmla="*/ 1176335871 w 72"/>
                  <a:gd name="T21" fmla="*/ 232073966 h 58"/>
                  <a:gd name="T22" fmla="*/ 0 w 72"/>
                  <a:gd name="T23" fmla="*/ 881893143 h 58"/>
                  <a:gd name="T24" fmla="*/ 0 w 72"/>
                  <a:gd name="T25" fmla="*/ 2147483647 h 58"/>
                  <a:gd name="T26" fmla="*/ 235268568 w 72"/>
                  <a:gd name="T27" fmla="*/ 2147483647 h 58"/>
                  <a:gd name="T28" fmla="*/ 470530276 w 72"/>
                  <a:gd name="T29" fmla="*/ 2147483647 h 58"/>
                  <a:gd name="T30" fmla="*/ 470530276 w 72"/>
                  <a:gd name="T31" fmla="*/ 649812471 h 58"/>
                  <a:gd name="T32" fmla="*/ 235268568 w 72"/>
                  <a:gd name="T33" fmla="*/ 649812471 h 58"/>
                  <a:gd name="T34" fmla="*/ 0 w 72"/>
                  <a:gd name="T35" fmla="*/ 881893143 h 58"/>
                  <a:gd name="T36" fmla="*/ 658749160 w 72"/>
                  <a:gd name="T37" fmla="*/ 2147483647 h 58"/>
                  <a:gd name="T38" fmla="*/ 2147483647 w 72"/>
                  <a:gd name="T39" fmla="*/ 2147483647 h 58"/>
                  <a:gd name="T40" fmla="*/ 2147483647 w 72"/>
                  <a:gd name="T41" fmla="*/ 649812471 h 58"/>
                  <a:gd name="T42" fmla="*/ 658749160 w 72"/>
                  <a:gd name="T43" fmla="*/ 649812471 h 58"/>
                  <a:gd name="T44" fmla="*/ 658749160 w 72"/>
                  <a:gd name="T45" fmla="*/ 2147483647 h 58"/>
                  <a:gd name="T46" fmla="*/ 2147483647 w 72"/>
                  <a:gd name="T47" fmla="*/ 649812471 h 58"/>
                  <a:gd name="T48" fmla="*/ 2147483647 w 72"/>
                  <a:gd name="T49" fmla="*/ 649812471 h 58"/>
                  <a:gd name="T50" fmla="*/ 2147483647 w 72"/>
                  <a:gd name="T51" fmla="*/ 2147483647 h 58"/>
                  <a:gd name="T52" fmla="*/ 2147483647 w 72"/>
                  <a:gd name="T53" fmla="*/ 2147483647 h 58"/>
                  <a:gd name="T54" fmla="*/ 2147483647 w 72"/>
                  <a:gd name="T55" fmla="*/ 2147483647 h 58"/>
                  <a:gd name="T56" fmla="*/ 2147483647 w 72"/>
                  <a:gd name="T57" fmla="*/ 881893143 h 58"/>
                  <a:gd name="T58" fmla="*/ 2147483647 w 72"/>
                  <a:gd name="T59" fmla="*/ 649812471 h 5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2"/>
                  <a:gd name="T91" fmla="*/ 0 h 58"/>
                  <a:gd name="T92" fmla="*/ 72 w 72"/>
                  <a:gd name="T93" fmla="*/ 58 h 5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2" h="58">
                    <a:moveTo>
                      <a:pt x="25" y="5"/>
                    </a:moveTo>
                    <a:cubicBezTo>
                      <a:pt x="48" y="5"/>
                      <a:pt x="48" y="5"/>
                      <a:pt x="48" y="5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2"/>
                      <a:pt x="51" y="0"/>
                      <a:pt x="4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0" y="2"/>
                      <a:pt x="20" y="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1"/>
                      <a:pt x="25" y="11"/>
                      <a:pt x="25" y="11"/>
                    </a:cubicBezTo>
                    <a:lnTo>
                      <a:pt x="25" y="5"/>
                    </a:lnTo>
                    <a:close/>
                    <a:moveTo>
                      <a:pt x="0" y="19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0" y="56"/>
                      <a:pt x="3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3" y="14"/>
                      <a:pt x="0" y="16"/>
                      <a:pt x="0" y="19"/>
                    </a:cubicBezTo>
                    <a:close/>
                    <a:moveTo>
                      <a:pt x="14" y="58"/>
                    </a:move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14" y="14"/>
                      <a:pt x="14" y="14"/>
                      <a:pt x="14" y="14"/>
                    </a:cubicBezTo>
                    <a:lnTo>
                      <a:pt x="14" y="58"/>
                    </a:lnTo>
                    <a:close/>
                    <a:moveTo>
                      <a:pt x="67" y="14"/>
                    </a:move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7" y="58"/>
                      <a:pt x="67" y="58"/>
                      <a:pt x="67" y="58"/>
                    </a:cubicBezTo>
                    <a:cubicBezTo>
                      <a:pt x="70" y="58"/>
                      <a:pt x="72" y="56"/>
                      <a:pt x="72" y="53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6"/>
                      <a:pt x="70" y="14"/>
                      <a:pt x="67" y="1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3" name="矩形 72"/>
            <p:cNvSpPr>
              <a:spLocks noChangeArrowheads="1"/>
            </p:cNvSpPr>
            <p:nvPr/>
          </p:nvSpPr>
          <p:spPr bwMode="auto">
            <a:xfrm>
              <a:off x="4841875" y="3267075"/>
              <a:ext cx="4065588" cy="7239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>
              <a:spAutoFit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少子化影響，每位學生可錄取</a:t>
              </a:r>
              <a:r>
                <a:rPr lang="en-US" altLang="zh-TW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個以上校科；如何選擇合適校科，變得重要。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矩形 73"/>
            <p:cNvSpPr>
              <a:spLocks noChangeArrowheads="1"/>
            </p:cNvSpPr>
            <p:nvPr/>
          </p:nvSpPr>
          <p:spPr bwMode="auto">
            <a:xfrm>
              <a:off x="4319588" y="4325938"/>
              <a:ext cx="4587875" cy="10398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>
              <a:spAutoFit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入學管道多元，非全採計會考成績；各免試入學區之會考成績轉換積分不同、超額比序項目不同；為升學大專校院做準備。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矩形 74"/>
            <p:cNvSpPr>
              <a:spLocks noChangeArrowheads="1"/>
            </p:cNvSpPr>
            <p:nvPr/>
          </p:nvSpPr>
          <p:spPr bwMode="auto">
            <a:xfrm>
              <a:off x="3798888" y="5526088"/>
              <a:ext cx="3179762" cy="7239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31" tIns="45716" rIns="91431" bIns="45716">
              <a:spAutoFit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升學進路選擇多元，持續探索與試探，轉換跑道非憾事。</a:t>
              </a:r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8" name="矩形 47"/>
          <p:cNvSpPr/>
          <p:nvPr/>
        </p:nvSpPr>
        <p:spPr bwMode="auto">
          <a:xfrm>
            <a:off x="0" y="642938"/>
            <a:ext cx="9144000" cy="841375"/>
          </a:xfrm>
          <a:prstGeom prst="rect">
            <a:avLst/>
          </a:prstGeom>
          <a:solidFill>
            <a:srgbClr val="FFC000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94587" name="标题 5"/>
          <p:cNvSpPr>
            <a:spLocks noGrp="1"/>
          </p:cNvSpPr>
          <p:nvPr>
            <p:ph type="title"/>
          </p:nvPr>
        </p:nvSpPr>
        <p:spPr>
          <a:xfrm>
            <a:off x="350838" y="503238"/>
            <a:ext cx="8229600" cy="102478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觀念大改變</a:t>
            </a:r>
            <a:endParaRPr lang="zh-CN" altLang="en-US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192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23528" y="908720"/>
            <a:ext cx="3382962" cy="1323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如何選填志願</a:t>
            </a:r>
            <a:endParaRPr lang="en-US" altLang="zh-TW" sz="40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表面問題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4066853" y="1340520"/>
            <a:ext cx="719137" cy="431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074915" y="908720"/>
            <a:ext cx="3672780" cy="1323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個人生涯發展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核心議題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2415" y="2515270"/>
            <a:ext cx="3394075" cy="3416300"/>
          </a:xfrm>
          <a:prstGeom prst="rect">
            <a:avLst/>
          </a:prstGeom>
          <a:noFill/>
          <a:ln w="28575">
            <a:solidFill>
              <a:srgbClr val="000099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˙教育制度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學制進路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˙多元入學管道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˙重要日程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˙學校類型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lang="zh-TW" altLang="en-US" sz="24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選填策略</a:t>
            </a:r>
            <a:endParaRPr lang="en-US" altLang="zh-TW" sz="24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志願序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超額比序項目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-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個別序位區間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選填人次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74915" y="2515270"/>
            <a:ext cx="3672780" cy="3785652"/>
          </a:xfrm>
          <a:prstGeom prst="rect">
            <a:avLst/>
          </a:prstGeom>
          <a:noFill/>
          <a:ln w="28575"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自我認識與瞭解</a:t>
            </a: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個性特質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價值觀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能力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性向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興趣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</a:p>
          <a:p>
            <a:pPr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健康狀況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型態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家庭因素</a:t>
            </a: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家人期望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經濟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條件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未來發展趨勢</a:t>
            </a: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科系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願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景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升學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就業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r>
              <a:rPr lang="zh-TW" altLang="en-US" sz="2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endParaRPr lang="en-US" altLang="zh-TW" sz="2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夢想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際遇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3559777" y="2996282"/>
            <a:ext cx="1200810" cy="3304640"/>
            <a:chOff x="3730207" y="4511675"/>
            <a:chExt cx="1200568" cy="1437605"/>
          </a:xfrm>
        </p:grpSpPr>
        <p:sp>
          <p:nvSpPr>
            <p:cNvPr id="9" name="向右箭號 8"/>
            <p:cNvSpPr/>
            <p:nvPr/>
          </p:nvSpPr>
          <p:spPr>
            <a:xfrm rot="10800000">
              <a:off x="4211783" y="4511675"/>
              <a:ext cx="718992" cy="431534"/>
            </a:xfrm>
            <a:prstGeom prst="rightArrow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文字方塊 1"/>
            <p:cNvSpPr txBox="1">
              <a:spLocks noChangeArrowheads="1"/>
            </p:cNvSpPr>
            <p:nvPr/>
          </p:nvSpPr>
          <p:spPr bwMode="auto">
            <a:xfrm>
              <a:off x="3730207" y="5085184"/>
              <a:ext cx="116931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自我評估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800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684213" y="757238"/>
          <a:ext cx="7921625" cy="6100762"/>
        </p:xfrm>
        <a:graphic>
          <a:graphicData uri="http://schemas.openxmlformats.org/drawingml/2006/table">
            <a:tbl>
              <a:tblPr/>
              <a:tblGrid>
                <a:gridCol w="8937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10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9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9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10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94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10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794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58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學業表現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性向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興趣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價值觀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人格特質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健康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經濟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家人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期望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69.5%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29.9%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9.35%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59.7%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56.7%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6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社會潮流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通勤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距離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生涯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試探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入學管道與方式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學校多元社團及發展特色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未來升學就業管道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0.71%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27,3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0.67%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010" name="文字方塊 5"/>
          <p:cNvSpPr txBox="1">
            <a:spLocks noChangeArrowheads="1"/>
          </p:cNvSpPr>
          <p:nvPr/>
        </p:nvSpPr>
        <p:spPr bwMode="auto">
          <a:xfrm>
            <a:off x="2339975" y="0"/>
            <a:ext cx="5903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  <p:extLst>
      <p:ext uri="{BB962C8B-B14F-4D97-AF65-F5344CB8AC3E}">
        <p14:creationId xmlns:p14="http://schemas.microsoft.com/office/powerpoint/2010/main" val="157731405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683568" y="1062022"/>
            <a:ext cx="4032695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蘇世豪</a:t>
            </a:r>
            <a:r>
              <a:rPr kumimoji="0" lang="en-US" altLang="zh-TW" sz="2800" b="1" dirty="0" smtClean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夢想這條路踏上了，跪著也要走完！</a:t>
            </a:r>
            <a:r>
              <a:rPr kumimoji="0" lang="en-US" altLang="zh-TW" sz="2800" b="1" dirty="0" smtClean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b="1" dirty="0" smtClean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：你</a:t>
            </a: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就算功課不好沒關係，你必須要知道自己想要做什麼，找一件你喜歡、你想做的事</a:t>
            </a:r>
            <a:r>
              <a:rPr kumimoji="0" lang="zh-TW" altLang="en-US" sz="2800" b="1" dirty="0" smtClean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kumimoji="0" lang="zh-TW" altLang="en-US" sz="2800" b="1" dirty="0">
              <a:solidFill>
                <a:srgbClr val="10253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 smtClean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kumimoji="0" lang="zh-TW" altLang="en-US" sz="2800" b="1" dirty="0">
              <a:solidFill>
                <a:srgbClr val="10253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1874" y="4653136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71" y="-99392"/>
            <a:ext cx="4608512" cy="46085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8888" y="765175"/>
            <a:ext cx="63198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了解世界改變，與孩子一起成長。</a:t>
            </a:r>
          </a:p>
        </p:txBody>
      </p:sp>
      <p:pic>
        <p:nvPicPr>
          <p:cNvPr id="196611" name="圖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547813" y="5732463"/>
            <a:ext cx="631825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也要了解您的</a:t>
            </a:r>
            <a:r>
              <a:rPr kumimoji="0" lang="zh-TW" altLang="en-US" b="1" u="sng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4" action="ppaction://hlinkfile"/>
              </a:rPr>
              <a:t>孩子</a:t>
            </a:r>
            <a:r>
              <a:rPr kumimoji="0" lang="zh-TW" altLang="en-US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847847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850" y="1293813"/>
            <a:ext cx="8496300" cy="25050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691680" y="2826678"/>
            <a:ext cx="5112568" cy="1944420"/>
          </a:xfrm>
          <a:prstGeom prst="rect">
            <a:avLst/>
          </a:prstGeom>
          <a:solidFill>
            <a:schemeClr val="accent3">
              <a:lumMod val="20000"/>
              <a:lumOff val="80000"/>
              <a:alpha val="1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l">
              <a:defRPr/>
            </a:pPr>
            <a:r>
              <a:rPr kumimoji="0" lang="zh-TW" altLang="en-US" sz="6000" dirty="0" smtClean="0">
                <a:solidFill>
                  <a:srgbClr val="FF0000"/>
                </a:solidFill>
              </a:rPr>
              <a:t>    </a:t>
            </a:r>
            <a:r>
              <a:rPr kumimoji="0" lang="zh-TW" altLang="en-US" sz="9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1547664" y="4653136"/>
            <a:ext cx="6488931" cy="1477257"/>
          </a:xfrm>
          <a:prstGeom prst="rect">
            <a:avLst/>
          </a:prstGeom>
          <a:solidFill>
            <a:schemeClr val="accent3">
              <a:lumMod val="20000"/>
              <a:lumOff val="80000"/>
              <a:alpha val="1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46C0A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l">
              <a:defRPr/>
            </a:pPr>
            <a:r>
              <a:rPr kumimoji="0" lang="zh-TW" altLang="en-US" sz="3600" dirty="0" smtClean="0">
                <a:solidFill>
                  <a:srgbClr val="002060"/>
                </a:solidFill>
              </a:rPr>
              <a:t>謝益修 </a:t>
            </a:r>
            <a:r>
              <a:rPr kumimoji="0" lang="en-US" altLang="zh-TW" sz="3600" dirty="0" smtClean="0">
                <a:solidFill>
                  <a:srgbClr val="002060"/>
                </a:solidFill>
              </a:rPr>
              <a:t>0928953632</a:t>
            </a:r>
          </a:p>
          <a:p>
            <a:pPr algn="l">
              <a:defRPr/>
            </a:pPr>
            <a:r>
              <a:rPr kumimoji="0" lang="en-US" altLang="zh-TW" sz="3600" dirty="0" smtClean="0">
                <a:solidFill>
                  <a:srgbClr val="002060"/>
                </a:solidFill>
              </a:rPr>
              <a:t>stanleysophia@gmail.com</a:t>
            </a:r>
            <a:endParaRPr kumimoji="0" lang="zh-TW" altLang="en-US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75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272203" y="340630"/>
            <a:ext cx="8278813" cy="9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4000" b="1" kern="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社會及世界正在急遽改變中</a:t>
            </a:r>
          </a:p>
        </p:txBody>
      </p:sp>
      <p:sp>
        <p:nvSpPr>
          <p:cNvPr id="5" name="矩形 4"/>
          <p:cNvSpPr/>
          <p:nvPr/>
        </p:nvSpPr>
        <p:spPr>
          <a:xfrm>
            <a:off x="2711407" y="5629203"/>
            <a:ext cx="3493755" cy="118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未來的工作，有</a:t>
            </a:r>
            <a:r>
              <a:rPr lang="en-US" altLang="zh-TW" sz="3200" b="1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zh-TW" altLang="en-US" sz="3200" b="1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還未被發明</a:t>
            </a:r>
          </a:p>
        </p:txBody>
      </p:sp>
      <p:sp>
        <p:nvSpPr>
          <p:cNvPr id="6" name="矩形 5"/>
          <p:cNvSpPr/>
          <p:nvPr/>
        </p:nvSpPr>
        <p:spPr>
          <a:xfrm rot="20961073">
            <a:off x="1170" y="3816630"/>
            <a:ext cx="3108377" cy="136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PISA</a:t>
            </a:r>
            <a:r>
              <a:rPr lang="zh-TW" altLang="en-US" sz="20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dirty="0" err="1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TIMSS</a:t>
            </a:r>
            <a:r>
              <a:rPr lang="zh-TW" altLang="en-US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</a:t>
            </a:r>
            <a:r>
              <a:rPr lang="zh-TW" altLang="en-US" sz="20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及科學排名不錯，但</a:t>
            </a:r>
            <a:r>
              <a:rPr lang="zh-TW" altLang="en-US" sz="28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學習興趣和自信</a:t>
            </a:r>
            <a:r>
              <a:rPr lang="zh-TW" altLang="en-US" sz="20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卻低落</a:t>
            </a: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 rot="763423">
            <a:off x="277633" y="5497235"/>
            <a:ext cx="2428121" cy="1034497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免試</a:t>
            </a:r>
            <a:r>
              <a:rPr lang="zh-TW" altLang="en-US" sz="2800" b="1" dirty="0" smtClean="0">
                <a:solidFill>
                  <a:srgbClr val="80008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入學</a:t>
            </a:r>
            <a:endParaRPr lang="en-US" altLang="zh-TW" sz="2800" b="1" dirty="0" smtClean="0">
              <a:solidFill>
                <a:srgbClr val="80008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2000" dirty="0" smtClean="0">
                <a:solidFill>
                  <a:srgbClr val="80008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逐漸</a:t>
            </a:r>
            <a:r>
              <a:rPr lang="zh-TW" altLang="en-US" sz="2000" dirty="0">
                <a:solidFill>
                  <a:srgbClr val="80008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成為重要趨勢</a:t>
            </a:r>
          </a:p>
        </p:txBody>
      </p:sp>
      <p:sp>
        <p:nvSpPr>
          <p:cNvPr id="10" name="矩形 9"/>
          <p:cNvSpPr/>
          <p:nvPr/>
        </p:nvSpPr>
        <p:spPr>
          <a:xfrm rot="645258">
            <a:off x="5741003" y="4000791"/>
            <a:ext cx="2894865" cy="64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err="1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5G</a:t>
            </a:r>
            <a:r>
              <a:rPr lang="zh-TW" altLang="en-US" sz="28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全民網路</a:t>
            </a:r>
            <a:r>
              <a:rPr lang="zh-TW" altLang="en-US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時代</a:t>
            </a:r>
            <a:endParaRPr lang="zh-TW" altLang="en-US" sz="200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 rot="1087346">
            <a:off x="341525" y="1213968"/>
            <a:ext cx="3125770" cy="1008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教育的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全球化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本土化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個別化</a:t>
            </a:r>
          </a:p>
        </p:txBody>
      </p:sp>
      <p:sp>
        <p:nvSpPr>
          <p:cNvPr id="12" name="矩形 11"/>
          <p:cNvSpPr/>
          <p:nvPr/>
        </p:nvSpPr>
        <p:spPr>
          <a:xfrm rot="368643">
            <a:off x="445663" y="2544734"/>
            <a:ext cx="2377722" cy="99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從學習逃走的孩子</a:t>
            </a:r>
          </a:p>
        </p:txBody>
      </p:sp>
      <p:sp>
        <p:nvSpPr>
          <p:cNvPr id="13" name="矩形 12"/>
          <p:cNvSpPr/>
          <p:nvPr/>
        </p:nvSpPr>
        <p:spPr>
          <a:xfrm rot="666893">
            <a:off x="3020932" y="3686876"/>
            <a:ext cx="2722045" cy="98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失去</a:t>
            </a:r>
            <a:r>
              <a:rPr lang="zh-TW" altLang="en-US" sz="28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山林</a:t>
            </a:r>
            <a:r>
              <a:rPr lang="zh-TW" altLang="en-US" sz="20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沒有</a:t>
            </a:r>
            <a:r>
              <a:rPr lang="zh-TW" altLang="en-US" sz="28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體力</a:t>
            </a:r>
            <a:r>
              <a:rPr lang="zh-TW" altLang="en-US" sz="2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r>
              <a:rPr lang="zh-TW" altLang="en-US" sz="2000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孩子</a:t>
            </a:r>
          </a:p>
        </p:txBody>
      </p:sp>
      <p:sp>
        <p:nvSpPr>
          <p:cNvPr id="14" name="矩形 11"/>
          <p:cNvSpPr>
            <a:spLocks noChangeArrowheads="1"/>
          </p:cNvSpPr>
          <p:nvPr/>
        </p:nvSpPr>
        <p:spPr bwMode="auto">
          <a:xfrm rot="20995281">
            <a:off x="5104261" y="2701003"/>
            <a:ext cx="3985377" cy="9302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zh-TW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新住民</a:t>
            </a:r>
            <a:r>
              <a:rPr lang="zh-TW" altLang="zh-TW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學生佔</a:t>
            </a:r>
            <a:endParaRPr lang="en-US" altLang="zh-TW" sz="2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桃園市</a:t>
            </a:r>
            <a:r>
              <a:rPr lang="zh-TW" altLang="zh-TW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zh-TW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小就學人數約</a:t>
            </a:r>
            <a:r>
              <a:rPr lang="en-US" altLang="zh-TW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12.2%</a:t>
            </a:r>
            <a:endParaRPr lang="zh-TW" altLang="en-US" sz="2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 rot="298058">
            <a:off x="3322037" y="4744584"/>
            <a:ext cx="3031762" cy="85248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3200" dirty="0">
                <a:solidFill>
                  <a:srgbClr val="CC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學習共同體</a:t>
            </a:r>
            <a:r>
              <a:rPr lang="zh-TW" altLang="en-US" sz="2000" dirty="0">
                <a:solidFill>
                  <a:srgbClr val="CC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的革命</a:t>
            </a:r>
          </a:p>
        </p:txBody>
      </p:sp>
      <p:sp>
        <p:nvSpPr>
          <p:cNvPr id="16" name="矩形 15"/>
          <p:cNvSpPr/>
          <p:nvPr/>
        </p:nvSpPr>
        <p:spPr>
          <a:xfrm rot="21287229">
            <a:off x="2755478" y="2331570"/>
            <a:ext cx="3012725" cy="1107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真正的教育是</a:t>
            </a:r>
            <a:r>
              <a:rPr lang="zh-TW" altLang="en-US" dirty="0" smtClean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所有人</a:t>
            </a:r>
            <a:r>
              <a:rPr lang="zh-TW" altLang="en-US" sz="2800" b="1" dirty="0" smtClean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合作學習</a:t>
            </a:r>
            <a:endParaRPr lang="zh-TW" altLang="en-US" sz="2800" b="1" dirty="0">
              <a:solidFill>
                <a:srgbClr val="CC66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矩形 10"/>
          <p:cNvSpPr/>
          <p:nvPr/>
        </p:nvSpPr>
        <p:spPr>
          <a:xfrm>
            <a:off x="4381954" y="1316937"/>
            <a:ext cx="4378993" cy="1001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2018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年台灣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生育率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1.218</a:t>
            </a:r>
            <a:r>
              <a:rPr lang="zh-TW" altLang="en-US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全球</a:t>
            </a:r>
            <a:r>
              <a:rPr lang="zh-TW" altLang="en-US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倒數第</a:t>
            </a:r>
            <a:r>
              <a:rPr lang="en-US" altLang="zh-TW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 </a:t>
            </a:r>
            <a:endParaRPr lang="zh-TW" altLang="en-US" dirty="0">
              <a:solidFill>
                <a:srgbClr val="80008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 rot="20685901">
            <a:off x="6213808" y="5268023"/>
            <a:ext cx="2841460" cy="1125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世界是平的</a:t>
            </a:r>
            <a:r>
              <a:rPr lang="en-US" altLang="zh-TW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</a:t>
            </a:r>
            <a:r>
              <a:rPr lang="zh-TW" altLang="zh-TW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今天你懂的，可能明天就沒用。重要的是學習力</a:t>
            </a:r>
            <a:r>
              <a:rPr lang="zh-TW" alt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475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5" y="1772816"/>
            <a:ext cx="791170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539750" y="981075"/>
            <a:ext cx="8278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40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十二年國民基本教育的理念</a:t>
            </a:r>
            <a:r>
              <a:rPr kumimoji="0" lang="en-US" altLang="zh-TW" sz="4000" b="1" kern="0" dirty="0" smtClean="0">
                <a:ea typeface="標楷體" panose="03000509000000000000" pitchFamily="65" charset="-120"/>
              </a:rPr>
              <a:t> </a:t>
            </a:r>
            <a:r>
              <a:rPr kumimoji="0" lang="en-US" altLang="zh-TW" sz="4000" b="1" kern="0" dirty="0" smtClean="0">
                <a:solidFill>
                  <a:srgbClr val="993300"/>
                </a:solidFill>
                <a:ea typeface="標楷體" panose="03000509000000000000" pitchFamily="65" charset="-120"/>
              </a:rPr>
              <a:t/>
            </a:r>
            <a:br>
              <a:rPr kumimoji="0" lang="en-US" altLang="zh-TW" sz="4000" b="1" kern="0" dirty="0" smtClean="0">
                <a:solidFill>
                  <a:srgbClr val="993300"/>
                </a:solidFill>
                <a:ea typeface="標楷體" panose="03000509000000000000" pitchFamily="65" charset="-120"/>
              </a:rPr>
            </a:br>
            <a:r>
              <a:rPr kumimoji="0" lang="zh-TW" altLang="en-US" sz="4000" b="1" kern="0" dirty="0" smtClean="0">
                <a:solidFill>
                  <a:srgbClr val="3333FF"/>
                </a:solidFill>
                <a:latin typeface="BiauKai" charset="0"/>
                <a:ea typeface="標楷體" panose="03000509000000000000" pitchFamily="65" charset="-120"/>
              </a:rPr>
              <a:t>教育的新時代來臨</a:t>
            </a:r>
            <a:endParaRPr kumimoji="0" lang="zh-TW" altLang="en-US" sz="4000" b="1" kern="0" dirty="0" smtClean="0">
              <a:solidFill>
                <a:srgbClr val="3333FF"/>
              </a:solidFill>
              <a:latin typeface="BiauKai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50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get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2208" r="15242" b="4379"/>
          <a:stretch>
            <a:fillRect/>
          </a:stretch>
        </p:blipFill>
        <p:spPr bwMode="auto">
          <a:xfrm>
            <a:off x="5580112" y="2204864"/>
            <a:ext cx="3277121" cy="44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toShap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1476375" y="476250"/>
            <a:ext cx="66960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67743" y="595313"/>
            <a:ext cx="565726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標楷體" pitchFamily="65" charset="-120"/>
              </a:rPr>
              <a:t>黃金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標楷體" pitchFamily="65" charset="-120"/>
              </a:rPr>
              <a:t>年：</a:t>
            </a:r>
            <a:r>
              <a:rPr lang="en-US" altLang="zh-TW" b="1" dirty="0">
                <a:solidFill>
                  <a:srgbClr val="000000"/>
                </a:solidFill>
                <a:latin typeface="微軟正黑體" pitchFamily="34" charset="-120"/>
                <a:ea typeface="標楷體" pitchFamily="65" charset="-120"/>
              </a:rPr>
              <a:t>13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標楷體" pitchFamily="65" charset="-120"/>
              </a:rPr>
              <a:t>歲起探索興趣</a:t>
            </a:r>
            <a:endParaRPr lang="zh-TW" altLang="en-US" b="1" dirty="0">
              <a:solidFill>
                <a:srgbClr val="000000"/>
              </a:solidFill>
              <a:latin typeface="微軟正黑體" pitchFamily="34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1285588"/>
            <a:ext cx="50405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日本暢銷作家</a:t>
            </a:r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村上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龍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zh-TW" alt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上只分成兩種人，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從事自己喜歡且適合自己工作並藉此生活的人</a:t>
            </a:r>
            <a:r>
              <a:rPr lang="zh-TW" alt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，以及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不是那樣過活的人</a:t>
            </a:r>
            <a:r>
              <a:rPr lang="zh-TW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二、經濟學家賽門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Herbert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A. 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Simon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曾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提出「</a:t>
            </a:r>
            <a:r>
              <a:rPr lang="en-US" altLang="zh-TW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年定律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」：任何領域的專家，都需要經歷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年的淬煉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歲到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歲這時期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，既有旺盛好奇心和邏輯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思考能力，又沒有社會壓力，可謂孩子探索興趣的黃金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年。</a:t>
            </a:r>
          </a:p>
          <a:p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93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最應該探索自我的時間就是在</a:t>
            </a:r>
            <a:r>
              <a:rPr lang="en-US" altLang="zh-TW" sz="2200" dirty="0">
                <a:ea typeface="標楷體" pitchFamily="65" charset="-120"/>
              </a:rPr>
              <a:t>『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 dirty="0">
                <a:ea typeface="標楷體" pitchFamily="65" charset="-120"/>
              </a:rPr>
              <a:t>』</a:t>
            </a:r>
            <a:r>
              <a:rPr lang="zh-TW" altLang="en-US" sz="22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51520" y="179863"/>
            <a:ext cx="8671172" cy="6682155"/>
            <a:chOff x="827584" y="201069"/>
            <a:chExt cx="6941228" cy="668215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27584" y="1200719"/>
              <a:ext cx="6781800" cy="269875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endParaRPr lang="zh-TW" altLang="en-US" dirty="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27584" y="2038919"/>
              <a:ext cx="6781800" cy="269875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827584" y="2550094"/>
              <a:ext cx="6781800" cy="431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827584" y="3447031"/>
              <a:ext cx="6781800" cy="431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827584" y="4212206"/>
              <a:ext cx="6781800" cy="269875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827584" y="4821806"/>
              <a:ext cx="6781800" cy="304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27584" y="5583806"/>
              <a:ext cx="6781800" cy="269875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827584" y="6228331"/>
              <a:ext cx="6781800" cy="269875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952987" y="797954"/>
              <a:ext cx="1095199" cy="57150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</a:pPr>
              <a:r>
                <a:rPr kumimoji="0" lang="zh-TW" altLang="en-US" sz="1800" b="1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孩子喜歡</a:t>
              </a:r>
            </a:p>
            <a:p>
              <a:pPr marL="0" indent="0">
                <a:lnSpc>
                  <a:spcPct val="11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火焰煙霧</a:t>
              </a:r>
            </a:p>
            <a:p>
              <a:pPr marL="0" indent="0">
                <a:lnSpc>
                  <a:spcPct val="15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掌聲舞台</a:t>
              </a:r>
            </a:p>
            <a:p>
              <a:pPr marL="0" indent="0">
                <a:lnSpc>
                  <a:spcPct val="15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賭博、競賽</a:t>
              </a:r>
            </a:p>
            <a:p>
              <a:pPr marL="0" indent="0">
                <a:lnSpc>
                  <a:spcPct val="11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收集</a:t>
              </a:r>
            </a:p>
            <a:p>
              <a:pPr marL="0" indent="0">
                <a:lnSpc>
                  <a:spcPct val="13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在戶外生活</a:t>
              </a:r>
            </a:p>
            <a:p>
              <a:pPr marL="0" indent="0">
                <a:lnSpc>
                  <a:spcPct val="14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趴趴走</a:t>
              </a:r>
            </a:p>
            <a:p>
              <a:pPr marL="0" indent="0">
                <a:lnSpc>
                  <a:spcPct val="14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胡思亂想</a:t>
              </a:r>
            </a:p>
            <a:p>
              <a:pPr marL="0" indent="0">
                <a:lnSpc>
                  <a:spcPct val="15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吃東西</a:t>
              </a:r>
            </a:p>
            <a:p>
              <a:pPr marL="0" indent="0">
                <a:lnSpc>
                  <a:spcPct val="11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打扮</a:t>
              </a:r>
            </a:p>
            <a:p>
              <a:pPr marL="0" indent="0">
                <a:lnSpc>
                  <a:spcPct val="11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幫助別人</a:t>
              </a:r>
            </a:p>
            <a:p>
              <a:pPr marL="0" indent="0"/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接待他人</a:t>
              </a:r>
            </a:p>
            <a:p>
              <a:pPr marL="0" indent="0">
                <a:lnSpc>
                  <a:spcPct val="130000"/>
                </a:lnSpc>
              </a:pPr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戰爭</a:t>
              </a:r>
            </a:p>
            <a:p>
              <a:pPr marL="0" indent="0">
                <a:lnSpc>
                  <a:spcPct val="14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打電動</a:t>
              </a:r>
            </a:p>
            <a:p>
              <a:pPr marL="0" indent="0"/>
              <a:r>
                <a:rPr kumimoji="0" lang="zh-TW" altLang="en-US" sz="1600" kern="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打架</a:t>
              </a:r>
            </a:p>
            <a:p>
              <a:pPr marL="0" indent="0">
                <a:lnSpc>
                  <a:spcPct val="110000"/>
                </a:lnSpc>
              </a:pPr>
              <a:r>
                <a:rPr kumimoji="0" lang="zh-TW" altLang="en-US" sz="1600" b="1" kern="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情色</a:t>
              </a:r>
              <a:endParaRPr kumimoji="0" lang="zh-TW" altLang="en-US" sz="16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1970584" y="783206"/>
              <a:ext cx="3429000" cy="5979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5000"/>
                </a:lnSpc>
                <a:spcBef>
                  <a:spcPct val="35000"/>
                </a:spcBef>
              </a:pPr>
              <a:r>
                <a:rPr lang="zh-TW" altLang="en-US" sz="1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</a:rPr>
                <a:t>可從事職業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火山研究者、煙火師、消防人員、爆破技師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舞台演員、劇團團員、舞台監督、街頭藝人、</a:t>
              </a:r>
              <a:b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魔術師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、直播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主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外幣交易員、賭場莊家、棋士、撞球國手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舊書店老闆、古董店、當鋪、拍賣公司工作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探險家、南極觀測員、山岳救難員</a:t>
              </a:r>
              <a:r>
                <a:rPr lang="zh-TW" altLang="en-US" sz="16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、極限運動</a:t>
              </a: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/>
              </a:r>
              <a:b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16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巡</a:t>
              </a: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守員、生態解說員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領隊導遊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、空服員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、旅遊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作家、</a:t>
              </a:r>
              <a:r>
                <a:rPr lang="en-US" altLang="zh-TW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youtuber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精神科醫師、算命師、靈媒</a:t>
              </a:r>
              <a:r>
                <a:rPr lang="zh-TW" altLang="en-US" sz="16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、宗教</a:t>
              </a: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人士、心理諮商師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營養師、路邊攤廚師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、調酒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師、料理老師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設計師、模特兒、裁縫師、化妝師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政治家、公務員、律師、老師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、社工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師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公關、經營民宿、婚禮顧問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軍事評論家、戰地記者、運動員、火山研究者、煙火師、消防人員、爆破技師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電競選手、手遊電玩設計師、動漫繪圖師</a:t>
              </a:r>
              <a:endParaRPr lang="zh-TW" altLang="en-US" sz="1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職業摔角手、武術家、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業務員、健身教練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1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精神科醫師、心理諮商師、設計師</a:t>
              </a: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5247184" y="783206"/>
              <a:ext cx="2362200" cy="502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zh-TW" altLang="en-US" sz="1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該領域名人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台灣第一位煙火設計師李蘭亭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魔術師</a:t>
              </a:r>
              <a:r>
                <a:rPr lang="en-US" altLang="zh-TW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David Copperfield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1800"/>
                </a:spcBef>
              </a:pP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圍棋</a:t>
              </a: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棋士張</a:t>
              </a: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栩、賭神戴子</a:t>
              </a: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郎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蘇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富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比拍賣</a:t>
              </a:r>
              <a:r>
                <a:rPr lang="en-US" altLang="zh-TW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Samuel Baker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荒野保護</a:t>
              </a: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協會徐仁修、</a:t>
              </a:r>
              <a:endParaRPr lang="en-US" altLang="zh-TW" sz="1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登山學校江秀真</a:t>
              </a:r>
              <a:endParaRPr lang="zh-TW" altLang="en-US" sz="1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旅遊作家褚士瑩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精神科醫師王浩威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世界冠軍吳寶春、國宴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主廚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鄭衍基、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名模</a:t>
              </a: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林志玲、設計師吳季剛</a:t>
              </a:r>
              <a:endParaRPr lang="zh-TW" altLang="en-US" sz="1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律師謝震武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公關集團</a:t>
              </a:r>
              <a:r>
                <a:rPr lang="en-US" altLang="zh-TW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Richard Edelman</a:t>
              </a:r>
              <a:endParaRPr lang="zh-TW" altLang="en-US" sz="1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軍事評論家宋兆文</a:t>
              </a:r>
            </a:p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任天堂製作人</a:t>
              </a: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宮本茂</a:t>
              </a: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臥虎藏龍駭客任務武術</a:t>
              </a:r>
              <a:r>
                <a:rPr lang="zh-TW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指導</a:t>
              </a:r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袁和平、館長陳之漢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zh-TW" altLang="en-US" sz="1600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義大利設計大師喬治．亞曼尼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306191" y="6544670"/>
              <a:ext cx="446262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 eaLnBrk="1" hangingPunct="1"/>
              <a:r>
                <a:rPr lang="zh-TW" altLang="en-US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資料來源：村上龍</a:t>
              </a:r>
              <a:r>
                <a:rPr lang="en-US" altLang="zh-TW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工作大未來</a:t>
              </a:r>
              <a:r>
                <a:rPr lang="en-US" altLang="zh-TW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——</a:t>
              </a:r>
              <a:r>
                <a:rPr lang="zh-TW" altLang="en-US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從</a:t>
              </a:r>
              <a:r>
                <a:rPr lang="en-US" altLang="zh-TW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13</a:t>
              </a:r>
              <a:r>
                <a:rPr lang="zh-TW" altLang="en-US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歲開始迎向世界</a:t>
              </a:r>
              <a:r>
                <a:rPr lang="en-US" altLang="zh-TW" sz="16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268635" y="201069"/>
              <a:ext cx="518778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  <a:defRPr/>
              </a:pPr>
              <a:r>
                <a:rPr lang="en-US" altLang="zh-TW" sz="36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標楷體" pitchFamily="65" charset="-120"/>
                </a:rPr>
                <a:t>15</a:t>
              </a:r>
              <a:r>
                <a:rPr lang="zh-TW" altLang="en-US" sz="36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標楷體" pitchFamily="65" charset="-120"/>
                </a:rPr>
                <a:t>種特定喜好的未來工作建議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2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46175"/>
            <a:ext cx="756285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9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"/>
          <a:stretch/>
        </p:blipFill>
        <p:spPr>
          <a:xfrm>
            <a:off x="0" y="1642423"/>
            <a:ext cx="4060044" cy="5100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8522" y="764704"/>
            <a:ext cx="9144000" cy="720080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ctr" eaLnBrk="1" hangingPunct="1"/>
            <a:r>
              <a:rPr lang="zh-TW" altLang="en-US" sz="40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生涯</a:t>
            </a:r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輔導課程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規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畫說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明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21461"/>
              </p:ext>
            </p:extLst>
          </p:nvPr>
        </p:nvGraphicFramePr>
        <p:xfrm>
          <a:off x="161397" y="1772816"/>
          <a:ext cx="8858250" cy="4717157"/>
        </p:xfrm>
        <a:graphic>
          <a:graphicData uri="http://schemas.openxmlformats.org/drawingml/2006/table">
            <a:tbl>
              <a:tblPr/>
              <a:tblGrid>
                <a:gridCol w="2952750"/>
                <a:gridCol w="2952750"/>
                <a:gridCol w="2952750"/>
              </a:tblGrid>
              <a:tr h="9309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七年級</a:t>
                      </a:r>
                      <a:endParaRPr lang="zh-TW" altLang="en-US" sz="3200" dirty="0"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八年級</a:t>
                      </a:r>
                      <a:endParaRPr lang="zh-TW" altLang="en-US" sz="3200" dirty="0"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九年級</a:t>
                      </a:r>
                      <a:endParaRPr lang="zh-TW" altLang="en-US" sz="3200" dirty="0"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29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自我探索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職涯初探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生涯統整</a:t>
                      </a:r>
                      <a:r>
                        <a:rPr lang="en-US" altLang="zh-TW" sz="2800" b="1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選擇</a:t>
                      </a:r>
                      <a:endParaRPr lang="zh-TW" altLang="en-US" sz="28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3143247">
                <a:tc>
                  <a:txBody>
                    <a:bodyPr/>
                    <a:lstStyle/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認識與探索個人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特質</a:t>
                      </a: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能力</a:t>
                      </a: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興趣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5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時間管理</a:t>
                      </a:r>
                      <a:r>
                        <a:rPr lang="en-US" altLang="zh-TW" sz="25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5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學習風格</a:t>
                      </a:r>
                      <a:endParaRPr lang="en-US" altLang="zh-TW" sz="25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家族職業樹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生涯夢想</a:t>
                      </a:r>
                      <a:endParaRPr lang="zh-TW" altLang="en-US" sz="30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職業世界探索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職群介紹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性向</a:t>
                      </a:r>
                      <a:r>
                        <a:rPr lang="en-US" altLang="zh-TW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興趣測驗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價值觀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學習</a:t>
                      </a:r>
                      <a:r>
                        <a:rPr lang="en-US" altLang="zh-TW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讀書</a:t>
                      </a:r>
                      <a:r>
                        <a:rPr lang="zh-TW" altLang="en-US" sz="30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計畫</a:t>
                      </a:r>
                      <a:endParaRPr lang="en-US" altLang="zh-TW" sz="30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endParaRPr lang="zh-TW" altLang="en-US" sz="30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高中職校參訪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技藝班技藝學程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台灣學制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桃連區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學校科系介紹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生涯資料彙整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多元入學</a:t>
                      </a: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Q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＆</a:t>
                      </a: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</a:p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試模擬志願選填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>
                    <a:lnL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7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109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4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18-19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9~15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地點確認中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832863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58017314"/>
              </p:ext>
            </p:extLst>
          </p:nvPr>
        </p:nvGraphicFramePr>
        <p:xfrm>
          <a:off x="2123728" y="2248272"/>
          <a:ext cx="6635080" cy="36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7" name="五邊形 3"/>
          <p:cNvSpPr>
            <a:spLocks noChangeArrowheads="1"/>
          </p:cNvSpPr>
          <p:nvPr/>
        </p:nvSpPr>
        <p:spPr bwMode="auto">
          <a:xfrm flipH="1">
            <a:off x="3429000" y="214313"/>
            <a:ext cx="5286375" cy="576262"/>
          </a:xfrm>
          <a:prstGeom prst="homePlate">
            <a:avLst>
              <a:gd name="adj" fmla="val 49987"/>
            </a:avLst>
          </a:prstGeom>
          <a:solidFill>
            <a:srgbClr val="FFC000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認識適性輔導</a:t>
            </a:r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重要性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388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您對孩子的瞭解有多少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?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 bwMode="auto">
          <a:xfrm>
            <a:off x="539552" y="1986887"/>
            <a:ext cx="2592288" cy="2301637"/>
          </a:xfrm>
          <a:prstGeom prst="wedgeEllipseCallout">
            <a:avLst>
              <a:gd name="adj1" fmla="val -11475"/>
              <a:gd name="adj2" fmla="val 6301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這些可能都跟孩子未來適性的生涯選擇有關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122555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</p:nvPr>
        </p:nvGraphicFramePr>
        <p:xfrm>
          <a:off x="1187624" y="1988840"/>
          <a:ext cx="6779096" cy="384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1" name="五邊形 3"/>
          <p:cNvSpPr>
            <a:spLocks noChangeArrowheads="1"/>
          </p:cNvSpPr>
          <p:nvPr/>
        </p:nvSpPr>
        <p:spPr bwMode="auto">
          <a:xfrm flipH="1">
            <a:off x="3571875" y="214313"/>
            <a:ext cx="5214938" cy="576262"/>
          </a:xfrm>
          <a:prstGeom prst="homePlate">
            <a:avLst>
              <a:gd name="adj" fmla="val 49982"/>
            </a:avLst>
          </a:prstGeom>
          <a:solidFill>
            <a:srgbClr val="FFC000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認識適性輔導</a:t>
            </a:r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重要性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12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幫助孩子適性發展，家長需要知道的事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92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650" y="2565400"/>
            <a:ext cx="7848600" cy="1873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TW" altLang="en-US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適性輔導能讓孩子瞭解</a:t>
            </a:r>
            <a:r>
              <a:rPr lang="zh-TW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自我</a:t>
            </a:r>
            <a:r>
              <a:rPr lang="zh-TW" altLang="en-US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認識環境</a:t>
            </a:r>
            <a:r>
              <a:rPr lang="zh-TW" altLang="en-US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培養規劃與決策能力</a:t>
            </a:r>
            <a:r>
              <a:rPr lang="zh-TW" altLang="en-US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，在面對人生第一個叉路口時，作好如己所願的進路選擇。</a:t>
            </a:r>
            <a:endParaRPr lang="en-US" altLang="zh-TW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35" name="五邊形 3"/>
          <p:cNvSpPr>
            <a:spLocks noChangeArrowheads="1"/>
          </p:cNvSpPr>
          <p:nvPr/>
        </p:nvSpPr>
        <p:spPr bwMode="auto">
          <a:xfrm flipH="1">
            <a:off x="3571875" y="214313"/>
            <a:ext cx="5214938" cy="576262"/>
          </a:xfrm>
          <a:prstGeom prst="homePlate">
            <a:avLst>
              <a:gd name="adj" fmla="val 49982"/>
            </a:avLst>
          </a:prstGeom>
          <a:solidFill>
            <a:srgbClr val="FFC000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認識適性輔導</a:t>
            </a:r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重要性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按鈕形 1"/>
          <p:cNvSpPr/>
          <p:nvPr/>
        </p:nvSpPr>
        <p:spPr bwMode="auto">
          <a:xfrm>
            <a:off x="1476375" y="1052513"/>
            <a:ext cx="6480175" cy="1512887"/>
          </a:xfrm>
          <a:prstGeom prst="bevel">
            <a:avLst/>
          </a:prstGeom>
          <a:solidFill>
            <a:srgbClr val="92D050"/>
          </a:solidFill>
          <a:ln w="127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TW" altLang="en-US" b="1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有了適性輔導，家長孩子不徬徨</a:t>
            </a:r>
            <a:endParaRPr lang="en-US" altLang="zh-TW" b="1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b="1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沒有適性輔導，家長孩子心慌慌</a:t>
            </a:r>
          </a:p>
        </p:txBody>
      </p:sp>
      <p:grpSp>
        <p:nvGrpSpPr>
          <p:cNvPr id="3" name="群組 10"/>
          <p:cNvGrpSpPr>
            <a:grpSpLocks/>
          </p:cNvGrpSpPr>
          <p:nvPr/>
        </p:nvGrpSpPr>
        <p:grpSpPr bwMode="auto">
          <a:xfrm>
            <a:off x="3040063" y="4486275"/>
            <a:ext cx="2305050" cy="2371725"/>
            <a:chOff x="4211638" y="4424363"/>
            <a:chExt cx="2305050" cy="2372203"/>
          </a:xfrm>
        </p:grpSpPr>
        <p:pic>
          <p:nvPicPr>
            <p:cNvPr id="18442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5028722"/>
              <a:ext cx="969266" cy="1767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 bwMode="auto">
            <a:xfrm>
              <a:off x="4211638" y="4424363"/>
              <a:ext cx="2305050" cy="64783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4000" b="1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選其所適</a:t>
              </a:r>
              <a:endParaRPr lang="en-US" altLang="zh-TW" sz="40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" name="群組 9"/>
          <p:cNvGrpSpPr>
            <a:grpSpLocks/>
          </p:cNvGrpSpPr>
          <p:nvPr/>
        </p:nvGrpSpPr>
        <p:grpSpPr bwMode="auto">
          <a:xfrm>
            <a:off x="6337300" y="4456113"/>
            <a:ext cx="2266950" cy="2366962"/>
            <a:chOff x="6808788" y="4438650"/>
            <a:chExt cx="2266950" cy="2366775"/>
          </a:xfrm>
        </p:grpSpPr>
        <p:sp>
          <p:nvSpPr>
            <p:cNvPr id="8" name="矩形 7"/>
            <p:cNvSpPr/>
            <p:nvPr/>
          </p:nvSpPr>
          <p:spPr bwMode="auto">
            <a:xfrm>
              <a:off x="6808788" y="4438650"/>
              <a:ext cx="2266950" cy="647649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4000" b="1" dirty="0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愛其所選</a:t>
              </a:r>
              <a:endParaRPr lang="en-US" altLang="zh-TW" sz="40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18441" name="圖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666" y="5086350"/>
              <a:ext cx="1155194" cy="17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9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000625"/>
            <a:ext cx="16176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sz="2800">
                <a:solidFill>
                  <a:srgbClr val="7030A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學校教師對適性輔導責任</a:t>
            </a:r>
            <a:endParaRPr kumimoji="0" lang="zh-TW" altLang="en-US" sz="280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aphicFrame>
        <p:nvGraphicFramePr>
          <p:cNvPr id="22531" name="Object 8"/>
          <p:cNvGraphicFramePr>
            <a:graphicFrameLocks noChangeAspect="1"/>
          </p:cNvGraphicFramePr>
          <p:nvPr/>
        </p:nvGraphicFramePr>
        <p:xfrm>
          <a:off x="196850" y="1417638"/>
          <a:ext cx="8748713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Impact" r:id="rId3" imgW="17561905" imgH="10196825" progId="PI3.Image">
                  <p:embed/>
                </p:oleObj>
              </mc:Choice>
              <mc:Fallback>
                <p:oleObj name="PhotoImpact" r:id="rId3" imgW="17561905" imgH="1019682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1417638"/>
                        <a:ext cx="8748713" cy="508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kx="-3284103" algn="br" rotWithShape="0">
                                <a:srgbClr val="2F4D71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五邊形 17"/>
          <p:cNvSpPr>
            <a:spLocks noChangeArrowheads="1"/>
          </p:cNvSpPr>
          <p:nvPr/>
        </p:nvSpPr>
        <p:spPr bwMode="auto">
          <a:xfrm flipH="1">
            <a:off x="2268538" y="0"/>
            <a:ext cx="6875462" cy="576263"/>
          </a:xfrm>
          <a:prstGeom prst="homePlate">
            <a:avLst>
              <a:gd name="adj" fmla="val 49989"/>
            </a:avLst>
          </a:prstGeom>
          <a:solidFill>
            <a:srgbClr val="FFC000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十二年國民基本教育適性輔導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3" name="文字方塊 1"/>
          <p:cNvSpPr txBox="1">
            <a:spLocks noChangeArrowheads="1"/>
          </p:cNvSpPr>
          <p:nvPr/>
        </p:nvSpPr>
        <p:spPr bwMode="auto">
          <a:xfrm>
            <a:off x="6156325" y="2882900"/>
            <a:ext cx="347663" cy="460375"/>
          </a:xfrm>
          <a:prstGeom prst="rect">
            <a:avLst/>
          </a:prstGeom>
          <a:solidFill>
            <a:srgbClr val="E9D4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</a:t>
            </a:r>
          </a:p>
        </p:txBody>
      </p:sp>
    </p:spTree>
    <p:extLst>
      <p:ext uri="{BB962C8B-B14F-4D97-AF65-F5344CB8AC3E}">
        <p14:creationId xmlns:p14="http://schemas.microsoft.com/office/powerpoint/2010/main" val="350551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0" y="68710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3193"/>
              </p:ext>
            </p:extLst>
          </p:nvPr>
        </p:nvGraphicFramePr>
        <p:xfrm>
          <a:off x="1187624" y="1957328"/>
          <a:ext cx="6840765" cy="3744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5">
                  <a:extLst>
                    <a:ext uri="{9D8B030D-6E8A-4147-A177-3AD203B41FA5}">
                      <a16:colId xmlns="" xmlns:a16="http://schemas.microsoft.com/office/drawing/2014/main" val="494805573"/>
                    </a:ext>
                  </a:extLst>
                </a:gridCol>
                <a:gridCol w="1108924">
                  <a:extLst>
                    <a:ext uri="{9D8B030D-6E8A-4147-A177-3AD203B41FA5}">
                      <a16:colId xmlns="" xmlns:a16="http://schemas.microsoft.com/office/drawing/2014/main" val="2385537653"/>
                    </a:ext>
                  </a:extLst>
                </a:gridCol>
                <a:gridCol w="1108924">
                  <a:extLst>
                    <a:ext uri="{9D8B030D-6E8A-4147-A177-3AD203B41FA5}">
                      <a16:colId xmlns="" xmlns:a16="http://schemas.microsoft.com/office/drawing/2014/main" val="2596078452"/>
                    </a:ext>
                  </a:extLst>
                </a:gridCol>
                <a:gridCol w="1108924">
                  <a:extLst>
                    <a:ext uri="{9D8B030D-6E8A-4147-A177-3AD203B41FA5}">
                      <a16:colId xmlns="" xmlns:a16="http://schemas.microsoft.com/office/drawing/2014/main" val="1965127403"/>
                    </a:ext>
                  </a:extLst>
                </a:gridCol>
                <a:gridCol w="1108924">
                  <a:extLst>
                    <a:ext uri="{9D8B030D-6E8A-4147-A177-3AD203B41FA5}">
                      <a16:colId xmlns="" xmlns:a16="http://schemas.microsoft.com/office/drawing/2014/main" val="1405118383"/>
                    </a:ext>
                  </a:extLst>
                </a:gridCol>
                <a:gridCol w="1108924">
                  <a:extLst>
                    <a:ext uri="{9D8B030D-6E8A-4147-A177-3AD203B41FA5}">
                      <a16:colId xmlns="" xmlns:a16="http://schemas.microsoft.com/office/drawing/2014/main" val="2795580015"/>
                    </a:ext>
                  </a:extLst>
                </a:gridCol>
              </a:tblGrid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桃連區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基北區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台南區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4108968"/>
                  </a:ext>
                </a:extLst>
              </a:tr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報名人數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16,065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34,612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24,178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11,247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17,533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46076622"/>
                  </a:ext>
                </a:extLst>
              </a:tr>
              <a:tr h="742136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錄取人數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15,841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34,330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24,060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10,628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17,396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62464501"/>
                  </a:ext>
                </a:extLst>
              </a:tr>
              <a:tr h="371069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99.19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99.51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94.5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99.22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36395083"/>
                  </a:ext>
                </a:extLst>
              </a:tr>
              <a:tr h="573469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第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TW" sz="1400" kern="100" dirty="0">
                          <a:effectLst/>
                        </a:rPr>
                        <a:t>志願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59.21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32.91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43.25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45.89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44.4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44844207"/>
                  </a:ext>
                </a:extLst>
              </a:tr>
              <a:tr h="573469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前</a:t>
                      </a:r>
                      <a:r>
                        <a:rPr lang="en-US" sz="1400" kern="100" dirty="0">
                          <a:effectLst/>
                        </a:rPr>
                        <a:t>3</a:t>
                      </a:r>
                      <a:r>
                        <a:rPr lang="zh-TW" sz="1400" kern="100" dirty="0">
                          <a:effectLst/>
                        </a:rPr>
                        <a:t>志願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93.62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81.3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70.94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73.31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75.45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411760" y="1876185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3166" y="726919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2019/10/24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51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2019/10/24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56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395883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39994" y="55375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43063"/>
            <a:ext cx="5278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33029"/>
              </p:ext>
            </p:extLst>
          </p:nvPr>
        </p:nvGraphicFramePr>
        <p:xfrm>
          <a:off x="1043607" y="2294876"/>
          <a:ext cx="7185993" cy="3024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287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093560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093560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093560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  <a:gridCol w="1093560">
                  <a:extLst>
                    <a:ext uri="{9D8B030D-6E8A-4147-A177-3AD203B41FA5}">
                      <a16:colId xmlns="" xmlns:a16="http://schemas.microsoft.com/office/drawing/2014/main" val="909219341"/>
                    </a:ext>
                  </a:extLst>
                </a:gridCol>
                <a:gridCol w="1094466">
                  <a:extLst>
                    <a:ext uri="{9D8B030D-6E8A-4147-A177-3AD203B41FA5}">
                      <a16:colId xmlns="" xmlns:a16="http://schemas.microsoft.com/office/drawing/2014/main" val="735278889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104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96.39%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97.20%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699792" y="2215590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520" y="742663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" y="90872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61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2070522"/>
              </p:ext>
            </p:extLst>
          </p:nvPr>
        </p:nvGraphicFramePr>
        <p:xfrm>
          <a:off x="3624623" y="1264797"/>
          <a:ext cx="5364118" cy="543057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45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05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78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747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</a:t>
                      </a:r>
                      <a:endParaRPr lang="en-US" altLang="zh-TW" sz="20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等級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</a:t>
                      </a:r>
                      <a:endParaRPr lang="en-US" altLang="zh-TW" sz="20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22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4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4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4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689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221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322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4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4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6894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3221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32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4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 descr="LA04_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7" y="1340768"/>
            <a:ext cx="3448676" cy="53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467544" y="413897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能力等級與加註標示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109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13391" r="34121" b="8967"/>
          <a:stretch/>
        </p:blipFill>
        <p:spPr bwMode="auto">
          <a:xfrm>
            <a:off x="2267744" y="0"/>
            <a:ext cx="5676976" cy="694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603137930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漢英高中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67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109/03/05 ~ 03/06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109/03/14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728563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109/03/02 ~ 03/06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109/04/11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04/12(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109/04/18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04/20(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109/06/08 ~ 06/12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66034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711522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730552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109/03/18 ~ 03/22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109/04/27 ~ 04/28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288925" y="1268413"/>
          <a:ext cx="8424862" cy="4824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汽車機電檢整保養特色班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95288" y="1484313"/>
          <a:ext cx="8424862" cy="4619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528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0920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手機遊戲設計及應用特色班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268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0519800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182563" y="1865313"/>
          <a:ext cx="8726487" cy="4895118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雙語第二外語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程式語特色班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222250" y="1109663"/>
          <a:ext cx="8723313" cy="5748336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080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幼兒戲劇特色班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商業髮型特色班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176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動漫創作特色班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選手培訓組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395288" y="1773238"/>
          <a:ext cx="8475662" cy="3765944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3354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1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創意廚藝製作特色班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428625" y="1844675"/>
          <a:ext cx="8477249" cy="3419472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7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869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2223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/>
          </p:nvPr>
        </p:nvGraphicFramePr>
        <p:xfrm>
          <a:off x="250825" y="981075"/>
          <a:ext cx="8642350" cy="56286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99592" y="54868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695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4182" y="65067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8489" name="投影片編號版面配置區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32CFD3D-7F38-4B46-93E7-5DD0AB856D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83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4951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F27346A3-9F6F-43FF-B96C-100D2A7F23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84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86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87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15565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A342390-D762-46F9-889B-4E13062ACC6E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89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9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  <p:sp>
        <p:nvSpPr>
          <p:cNvPr id="15668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FDF0FDD-25F5-4273-BC13-4619A9A0A246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  <p:sp>
        <p:nvSpPr>
          <p:cNvPr id="157704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07152EA-B6E6-41DE-8732-30D6751313BC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91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5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7AC388E-CDF3-4F73-B425-79606506DA9F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92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6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89A5CDD-D98C-4AA3-90EB-1256CE9E3B84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93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817" name="投影片編號版面配置區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1E7BB20-E325-4DA8-8046-1DA9B11BB3B8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94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108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數理邏輯國際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班、國際交流特色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大園高中；參考，以簡章為準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143363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50975"/>
            <a:ext cx="82581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1619250" y="4581525"/>
            <a:ext cx="3529013" cy="825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8001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6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0C5F46A-0E5A-4277-9AD1-4A0D51C85667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99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b="1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468313" y="2420888"/>
            <a:ext cx="8207375" cy="294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名額自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107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學年度開始，不再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納入各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縣</a:t>
            </a:r>
            <a:endParaRPr lang="en-US" altLang="zh-TW" b="1" dirty="0" smtClean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  市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高中職免試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Arial" pitchFamily="34" charset="0"/>
              </a:rPr>
              <a:t>考區作業。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）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16198</TotalTime>
  <Words>9869</Words>
  <Application>Microsoft Office PowerPoint</Application>
  <PresentationFormat>如螢幕大小 (4:3)</PresentationFormat>
  <Paragraphs>1795</Paragraphs>
  <Slides>122</Slides>
  <Notes>57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122</vt:i4>
      </vt:variant>
    </vt:vector>
  </HeadingPairs>
  <TitlesOfParts>
    <vt:vector size="141" baseType="lpstr">
      <vt:lpstr>BiauKai</vt:lpstr>
      <vt:lpstr>Cataneo BT</vt:lpstr>
      <vt:lpstr>Gulim</vt:lpstr>
      <vt:lpstr>Microsoft YaHei</vt:lpstr>
      <vt:lpstr>華康儷特圓</vt:lpstr>
      <vt:lpstr>微軟正黑體</vt:lpstr>
      <vt:lpstr>新細明體</vt:lpstr>
      <vt:lpstr>標楷體</vt:lpstr>
      <vt:lpstr>Arial</vt:lpstr>
      <vt:lpstr>Calibri</vt:lpstr>
      <vt:lpstr>Century Schoolbook</vt:lpstr>
      <vt:lpstr>Impact</vt:lpstr>
      <vt:lpstr>Tahoma</vt:lpstr>
      <vt:lpstr>Times New Roman</vt:lpstr>
      <vt:lpstr>Verdana</vt:lpstr>
      <vt:lpstr>Wingdings</vt:lpstr>
      <vt:lpstr>Wingdings 2</vt:lpstr>
      <vt:lpstr>12年國教簡報</vt:lpstr>
      <vt:lpstr>Ulead PhotoImpact Image</vt:lpstr>
      <vt:lpstr>PowerPoint 簡報</vt:lpstr>
      <vt:lpstr>PowerPoint 簡報</vt:lpstr>
      <vt:lpstr>          目次</vt:lpstr>
      <vt:lpstr>PowerPoint 簡報</vt:lpstr>
      <vt:lpstr>108學年度適性入學成果</vt:lpstr>
      <vt:lpstr>108學年度適性入學成果</vt:lpstr>
      <vt:lpstr>108學年度適性入學成果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國中教育會考 成績單</vt:lpstr>
      <vt:lpstr>PowerPoint 簡報</vt:lpstr>
      <vt:lpstr>PowerPoint 簡報</vt:lpstr>
      <vt:lpstr>能力等級與加註標示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108年桃連區免試入學-同分超額比序步驟</vt:lpstr>
      <vt:lpstr>PowerPoint 簡報</vt:lpstr>
      <vt:lpstr>PowerPoint 簡報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觀念大改變</vt:lpstr>
      <vt:lpstr>PowerPoint 簡報</vt:lpstr>
      <vt:lpstr>PowerPoint 簡報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益修 謝</cp:lastModifiedBy>
  <cp:revision>1271</cp:revision>
  <cp:lastPrinted>2019-10-04T10:15:06Z</cp:lastPrinted>
  <dcterms:created xsi:type="dcterms:W3CDTF">2012-05-12T02:14:41Z</dcterms:created>
  <dcterms:modified xsi:type="dcterms:W3CDTF">2019-10-23T19:15:29Z</dcterms:modified>
</cp:coreProperties>
</file>